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16"/>
  </p:notesMasterIdLst>
  <p:sldIdLst>
    <p:sldId id="597" r:id="rId2"/>
    <p:sldId id="558" r:id="rId3"/>
    <p:sldId id="584" r:id="rId4"/>
    <p:sldId id="566" r:id="rId5"/>
    <p:sldId id="569" r:id="rId6"/>
    <p:sldId id="586" r:id="rId7"/>
    <p:sldId id="568" r:id="rId8"/>
    <p:sldId id="572" r:id="rId9"/>
    <p:sldId id="564" r:id="rId10"/>
    <p:sldId id="576" r:id="rId11"/>
    <p:sldId id="596" r:id="rId12"/>
    <p:sldId id="595" r:id="rId13"/>
    <p:sldId id="579" r:id="rId14"/>
    <p:sldId id="39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189" userDrawn="1">
          <p15:clr>
            <a:srgbClr val="A4A3A4"/>
          </p15:clr>
        </p15:guide>
        <p15:guide id="3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80A"/>
    <a:srgbClr val="73678A"/>
    <a:srgbClr val="660066"/>
    <a:srgbClr val="F79646"/>
    <a:srgbClr val="FF0000"/>
    <a:srgbClr val="B99A3A"/>
    <a:srgbClr val="FF6600"/>
    <a:srgbClr val="FF33CC"/>
    <a:srgbClr val="FF8181"/>
    <a:srgbClr val="FF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9" autoAdjust="0"/>
    <p:restoredTop sz="80094" autoAdjust="0"/>
  </p:normalViewPr>
  <p:slideViewPr>
    <p:cSldViewPr snapToGrid="0">
      <p:cViewPr varScale="1">
        <p:scale>
          <a:sx n="105" d="100"/>
          <a:sy n="105" d="100"/>
        </p:scale>
        <p:origin x="858" y="108"/>
      </p:cViewPr>
      <p:guideLst>
        <p:guide orient="horz" pos="436"/>
        <p:guide pos="189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36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4C58-1374-4D4E-AA6B-995C4A110BDC}" type="datetimeFigureOut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D8F9-196A-4093-904C-114711B47D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3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Good morning.</a:t>
            </a:r>
          </a:p>
          <a:p>
            <a:r>
              <a:rPr lang="en-US" altLang="ko-KR" dirty="0"/>
              <a:t>I’m </a:t>
            </a:r>
            <a:r>
              <a:rPr lang="en-US" altLang="ko-KR" baseline="0" dirty="0"/>
              <a:t>Seungjun Nah from Seoul National University,</a:t>
            </a:r>
            <a:endParaRPr lang="en-US" altLang="ko-KR" dirty="0"/>
          </a:p>
          <a:p>
            <a:r>
              <a:rPr lang="en-US" altLang="ko-KR" dirty="0"/>
              <a:t>I’ll talk about </a:t>
            </a:r>
            <a:r>
              <a:rPr lang="en-US" altLang="ko-KR" cap="none" dirty="0"/>
              <a:t>Deep Multi-scale Convolutional Neural Network for Dynamic Scene Deblurring.</a:t>
            </a:r>
          </a:p>
          <a:p>
            <a:r>
              <a:rPr lang="en-US" altLang="ko-KR" dirty="0"/>
              <a:t>This work has been done with my</a:t>
            </a:r>
            <a:r>
              <a:rPr lang="en-US" altLang="ko-KR" baseline="0" dirty="0"/>
              <a:t> colleague Tae Hyun Kim and my advisor </a:t>
            </a:r>
            <a:r>
              <a:rPr lang="en-US" altLang="ko-KR" sz="1200" dirty="0" err="1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Kyoung</a:t>
            </a:r>
            <a:r>
              <a:rPr lang="en-US" altLang="ko-KR" sz="1200" dirty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Mu Lee.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(15s)</a:t>
            </a:r>
            <a:endParaRPr lang="ko-KR" altLang="en-US" dirty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14569" indent="-27483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09933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39072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97880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1751DE5-5F5F-4AC6-989D-336B4BA2DC26}" type="slidenum">
              <a:rPr lang="ko-KR" altLang="en-US">
                <a:solidFill>
                  <a:prstClr val="black"/>
                </a:solidFill>
              </a:rPr>
              <a:pPr eaLnBrk="1" hangingPunct="1"/>
              <a:t>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56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qualitative comparison.</a:t>
            </a:r>
          </a:p>
          <a:p>
            <a:r>
              <a:rPr lang="en-US" dirty="0"/>
              <a:t>Take a look at the colored boxes.</a:t>
            </a:r>
          </a:p>
          <a:p>
            <a:r>
              <a:rPr lang="en-US" dirty="0"/>
              <a:t>Our method can remove complex blurs and recover sharp details.</a:t>
            </a:r>
          </a:p>
          <a:p>
            <a:endParaRPr lang="en-US" dirty="0"/>
          </a:p>
          <a:p>
            <a:r>
              <a:rPr lang="en-US" dirty="0"/>
              <a:t>(12s)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27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More experimental results follow.</a:t>
            </a:r>
          </a:p>
          <a:p>
            <a:r>
              <a:rPr lang="en-US" altLang="ko-KR" dirty="0"/>
              <a:t>The face of moving person, letters on the wall, and the thin bars are recovered by our method while other methods fail.</a:t>
            </a:r>
          </a:p>
          <a:p>
            <a:endParaRPr lang="en-US" altLang="ko-KR" dirty="0"/>
          </a:p>
          <a:p>
            <a:r>
              <a:rPr lang="en-US" altLang="ko-KR" dirty="0"/>
              <a:t>(12s)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C5FEC-056F-406B-B7CF-52E152B517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6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You can see the car plate numbers are readable in our result.</a:t>
            </a:r>
          </a:p>
          <a:p>
            <a:endParaRPr lang="en-US" altLang="ko-KR" dirty="0"/>
          </a:p>
          <a:p>
            <a:r>
              <a:rPr lang="en-US" altLang="ko-KR" dirty="0"/>
              <a:t>(12s)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C5FEC-056F-406B-B7CF-52E152B517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78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conclude.</a:t>
            </a:r>
          </a:p>
          <a:p>
            <a:endParaRPr lang="en-US" dirty="0"/>
          </a:p>
          <a:p>
            <a:r>
              <a:rPr lang="en-US" dirty="0"/>
              <a:t>In this research, we proposed a new blur image dataset with ground truth.</a:t>
            </a:r>
          </a:p>
          <a:p>
            <a:r>
              <a:rPr lang="en-US" dirty="0"/>
              <a:t>We proposed a multi-scale CNN architecture in line with coarse-to-fine approach.</a:t>
            </a:r>
          </a:p>
          <a:p>
            <a:r>
              <a:rPr lang="en-US" dirty="0"/>
              <a:t>We directly estimated images without kernel estimation.</a:t>
            </a:r>
          </a:p>
          <a:p>
            <a:r>
              <a:rPr lang="en-US" dirty="0"/>
              <a:t>Finally, our results exhibit superior performance.</a:t>
            </a:r>
          </a:p>
          <a:p>
            <a:endParaRPr lang="en-US" dirty="0"/>
          </a:p>
          <a:p>
            <a:r>
              <a:rPr lang="en-US" dirty="0"/>
              <a:t>(20s)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053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38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captured in dynamic environments easily get blurred due to various sources including moving objects, depth variation, and camera shakes.</a:t>
            </a:r>
          </a:p>
          <a:p>
            <a:r>
              <a:rPr lang="en-US" dirty="0"/>
              <a:t>(click)</a:t>
            </a:r>
          </a:p>
          <a:p>
            <a:r>
              <a:rPr lang="en-US" dirty="0"/>
              <a:t>We aim to recover sharp scene from a blurry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Conventionally, in the energy optimization based approaches, blur kernel and latent image is jointly estimated.</a:t>
            </a:r>
          </a:p>
          <a:p>
            <a:r>
              <a:rPr lang="en-US" dirty="0"/>
              <a:t>Thus, kernel error propagates to image artifacts.</a:t>
            </a:r>
          </a:p>
          <a:p>
            <a:endParaRPr lang="en-US" dirty="0"/>
          </a:p>
          <a:p>
            <a:r>
              <a:rPr lang="en-US" dirty="0"/>
              <a:t>On the other hand, deep learning methods focused on either image or kernel estimation.</a:t>
            </a:r>
          </a:p>
          <a:p>
            <a:r>
              <a:rPr lang="en-US" dirty="0"/>
              <a:t>However, they had restrictive assumptions on blur kernels.</a:t>
            </a:r>
          </a:p>
          <a:p>
            <a:endParaRPr lang="en-US" dirty="0"/>
          </a:p>
          <a:p>
            <a:r>
              <a:rPr lang="en-US" dirty="0"/>
              <a:t>(20s)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research, we focused on 3 issues in deblurring.</a:t>
            </a:r>
          </a:p>
          <a:p>
            <a:endParaRPr lang="en-US" dirty="0"/>
          </a:p>
          <a:p>
            <a:r>
              <a:rPr lang="en-US" dirty="0"/>
              <a:t>First, since there were no ground truth for blurs, we synthesized realistic dataset using high-speed camera.</a:t>
            </a:r>
          </a:p>
          <a:p>
            <a:r>
              <a:rPr lang="en-US" dirty="0"/>
              <a:t>Second, we directly estimated sharp images to avoid artifacts from kernel error.</a:t>
            </a:r>
          </a:p>
          <a:p>
            <a:r>
              <a:rPr lang="en-US" dirty="0"/>
              <a:t>Third, we constructed multi-scale models to handle large receptive field.</a:t>
            </a:r>
          </a:p>
          <a:p>
            <a:endParaRPr lang="en-US" dirty="0"/>
          </a:p>
          <a:p>
            <a:r>
              <a:rPr lang="en-US" dirty="0"/>
              <a:t>(25s)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33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generating our dataset, we followed camera imaging pipeline to approximate real blurs.</a:t>
            </a:r>
          </a:p>
          <a:p>
            <a:r>
              <a:rPr lang="en-US" dirty="0"/>
              <a:t>We captured sharp video frames and averaged them to simulate realistic blurry images.</a:t>
            </a:r>
          </a:p>
          <a:p>
            <a:endParaRPr lang="en-US" dirty="0"/>
          </a:p>
          <a:p>
            <a:r>
              <a:rPr lang="en-US" dirty="0"/>
              <a:t>(15s)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36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visualize, a sequence of sharp frames in the left is averaged to be a blurry image.</a:t>
            </a:r>
          </a:p>
          <a:p>
            <a:r>
              <a:rPr lang="en-US" altLang="ko-KR" dirty="0"/>
              <a:t>As a ground truth, we chose the middle frame among the averaged.</a:t>
            </a:r>
          </a:p>
          <a:p>
            <a:r>
              <a:rPr lang="en-US" altLang="ko-KR" dirty="0"/>
              <a:t>We generated about 2000 image pairs for training, and 1000 pairs for test.</a:t>
            </a:r>
          </a:p>
          <a:p>
            <a:endParaRPr lang="en-US" altLang="ko-KR" dirty="0"/>
          </a:p>
          <a:p>
            <a:r>
              <a:rPr lang="en-US" altLang="ko-KR" dirty="0"/>
              <a:t>(18s)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86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proposed dataset, we trained a CNN model that estimates sharp image without kernel estimation.</a:t>
            </a:r>
          </a:p>
          <a:p>
            <a:r>
              <a:rPr lang="en-US" dirty="0"/>
              <a:t>To handle large receptive field, we built a multi-scale architecture that resembles conventional coarse-to-fine approach.</a:t>
            </a:r>
          </a:p>
          <a:p>
            <a:endParaRPr lang="en-US" dirty="0"/>
          </a:p>
          <a:p>
            <a:r>
              <a:rPr lang="en-US" dirty="0"/>
              <a:t>The fine scale image recovery is aided by coarse scale results.</a:t>
            </a:r>
          </a:p>
          <a:p>
            <a:endParaRPr lang="en-US" dirty="0"/>
          </a:p>
          <a:p>
            <a:r>
              <a:rPr lang="en-US" dirty="0"/>
              <a:t>(20s)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9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training our model, we proposed multi-scale content loss, that is MSE loss for each scale.</a:t>
            </a:r>
          </a:p>
          <a:p>
            <a:r>
              <a:rPr lang="en-US" dirty="0"/>
              <a:t>We also used adversarial loss at the fine scale.</a:t>
            </a:r>
          </a:p>
          <a:p>
            <a:r>
              <a:rPr lang="en-US" dirty="0"/>
              <a:t>In total, we used the weighted sum of MSE and adversarial loss.</a:t>
            </a:r>
          </a:p>
          <a:p>
            <a:endParaRPr lang="en-US" dirty="0"/>
          </a:p>
          <a:p>
            <a:r>
              <a:rPr lang="en-US" dirty="0"/>
              <a:t>(17s)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3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Here are the experimental results.</a:t>
            </a:r>
          </a:p>
          <a:p>
            <a:r>
              <a:rPr lang="en-US" altLang="ko-KR" dirty="0"/>
              <a:t>For quantitative comparison, we evaluated deblurring performance on our </a:t>
            </a:r>
            <a:r>
              <a:rPr lang="en-US" altLang="ko-KR" dirty="0" err="1"/>
              <a:t>propsed</a:t>
            </a:r>
            <a:r>
              <a:rPr lang="en-US" altLang="ko-KR" dirty="0"/>
              <a:t> dataset and </a:t>
            </a:r>
            <a:r>
              <a:rPr lang="en-US" dirty="0" err="1"/>
              <a:t>Köhler</a:t>
            </a:r>
            <a:r>
              <a:rPr lang="en-US" dirty="0"/>
              <a:t> dataset.</a:t>
            </a:r>
          </a:p>
          <a:p>
            <a:r>
              <a:rPr lang="en-US" altLang="ko-KR" dirty="0"/>
              <a:t>Our results show large improvements over previous methods.</a:t>
            </a:r>
          </a:p>
          <a:p>
            <a:endParaRPr lang="en-US" altLang="ko-KR" dirty="0"/>
          </a:p>
          <a:p>
            <a:r>
              <a:rPr lang="en-US" altLang="ko-KR" dirty="0"/>
              <a:t>(15s)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32D8F9-196A-4093-904C-114711B47D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2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  <a:latin typeface="+mn-lt"/>
              </a:defRPr>
            </a:lvl1pPr>
            <a:extLst/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13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14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sp>
        <p:nvSpPr>
          <p:cNvPr id="15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7"/>
          <p:cNvGrpSpPr>
            <a:grpSpLocks/>
          </p:cNvGrpSpPr>
          <p:nvPr userDrawn="1"/>
        </p:nvGrpSpPr>
        <p:grpSpPr bwMode="auto">
          <a:xfrm>
            <a:off x="107950" y="115888"/>
            <a:ext cx="3571875" cy="666750"/>
            <a:chOff x="4924153" y="5951262"/>
            <a:chExt cx="4173172" cy="779004"/>
          </a:xfrm>
        </p:grpSpPr>
        <p:pic>
          <p:nvPicPr>
            <p:cNvPr id="11" name="그림 9" descr="그림3.png"/>
            <p:cNvPicPr>
              <a:picLocks noChangeAspect="1"/>
            </p:cNvPicPr>
            <p:nvPr userDrawn="1"/>
          </p:nvPicPr>
          <p:blipFill>
            <a:blip r:embed="rId2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그림 10" descr="BS01 [Converted].eps.png"/>
            <p:cNvPicPr>
              <a:picLocks noChangeAspect="1"/>
            </p:cNvPicPr>
            <p:nvPr userDrawn="1"/>
          </p:nvPicPr>
          <p:blipFill>
            <a:blip r:embed="rId3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877762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636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5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8710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7"/>
          <p:cNvSpPr>
            <a:spLocks noGrp="1"/>
          </p:cNvSpPr>
          <p:nvPr>
            <p:ph type="sldNum" sz="quarter" idx="4"/>
          </p:nvPr>
        </p:nvSpPr>
        <p:spPr>
          <a:xfrm>
            <a:off x="9734204" y="6623051"/>
            <a:ext cx="2457796" cy="215900"/>
          </a:xfr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sz="1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and Invisible Computing    </a:t>
            </a:r>
            <a:fld id="{B6CD02CB-72A9-4E8B-BD3A-4B5DBA59F8F8}" type="slidenum">
              <a:rPr lang="ko-KR" altLang="en-US" sz="90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/>
              <a:t>‹#›</a:t>
            </a:fld>
            <a:endParaRPr lang="ko-KR" altLang="en-US" sz="9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235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25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751" y="681039"/>
            <a:ext cx="61383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7718" y="681039"/>
            <a:ext cx="381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318" y="681039"/>
            <a:ext cx="127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214290"/>
            <a:ext cx="103632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381" y="1140704"/>
            <a:ext cx="11664619" cy="48805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grpSp>
        <p:nvGrpSpPr>
          <p:cNvPr id="11" name="그룹 24"/>
          <p:cNvGrpSpPr>
            <a:grpSpLocks noChangeAspect="1"/>
          </p:cNvGrpSpPr>
          <p:nvPr userDrawn="1"/>
        </p:nvGrpSpPr>
        <p:grpSpPr bwMode="auto">
          <a:xfrm>
            <a:off x="9322755" y="85751"/>
            <a:ext cx="2779867" cy="509459"/>
            <a:chOff x="5025553" y="5951262"/>
            <a:chExt cx="4071772" cy="779004"/>
          </a:xfrm>
        </p:grpSpPr>
        <p:pic>
          <p:nvPicPr>
            <p:cNvPr id="12" name="그림 7" descr="그림3.png"/>
            <p:cNvPicPr>
              <a:picLocks noChangeAspect="1"/>
            </p:cNvPicPr>
            <p:nvPr/>
          </p:nvPicPr>
          <p:blipFill>
            <a:blip r:embed="rId2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8" descr="BS01 [Converted].eps.png"/>
            <p:cNvPicPr>
              <a:picLocks noChangeAspect="1"/>
            </p:cNvPicPr>
            <p:nvPr/>
          </p:nvPicPr>
          <p:blipFill>
            <a:blip r:embed="rId3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5135804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751" y="681039"/>
            <a:ext cx="61383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7718" y="681039"/>
            <a:ext cx="381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2318" y="681039"/>
            <a:ext cx="127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6438901" y="1073150"/>
            <a:ext cx="5761567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99533" y="1"/>
            <a:ext cx="7351184" cy="66151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자유형 9"/>
          <p:cNvSpPr>
            <a:spLocks/>
          </p:cNvSpPr>
          <p:nvPr/>
        </p:nvSpPr>
        <p:spPr bwMode="auto">
          <a:xfrm rot="5236414">
            <a:off x="6634692" y="1285346"/>
            <a:ext cx="4114800" cy="158538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자유형 12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자유형 13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자유형 15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7" name="자유형 16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자유형 17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9" name="자유형 18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488951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자유형 20"/>
          <p:cNvSpPr>
            <a:spLocks/>
          </p:cNvSpPr>
          <p:nvPr/>
        </p:nvSpPr>
        <p:spPr bwMode="auto">
          <a:xfrm>
            <a:off x="488951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자유형 21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4718" y="401638"/>
            <a:ext cx="11338983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495300" y="681039"/>
            <a:ext cx="35984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flipH="1">
            <a:off x="548218" y="681039"/>
            <a:ext cx="359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 flipH="1">
            <a:off x="596901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H="1">
            <a:off x="635001" y="681039"/>
            <a:ext cx="12700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6751" y="681039"/>
            <a:ext cx="48683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29" name="Group 35"/>
          <p:cNvGrpSpPr>
            <a:grpSpLocks/>
          </p:cNvGrpSpPr>
          <p:nvPr/>
        </p:nvGrpSpPr>
        <p:grpSpPr bwMode="auto">
          <a:xfrm>
            <a:off x="7827434" y="6381750"/>
            <a:ext cx="4078817" cy="476250"/>
            <a:chOff x="3698" y="4020"/>
            <a:chExt cx="1927" cy="300"/>
          </a:xfrm>
        </p:grpSpPr>
        <p:pic>
          <p:nvPicPr>
            <p:cNvPr id="30" name="Picture 12" descr="Untitled-25"/>
            <p:cNvPicPr>
              <a:picLocks noChangeAspect="1" noChangeArrowheads="1"/>
            </p:cNvPicPr>
            <p:nvPr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3" descr="box_reflex_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 14"/>
            <p:cNvSpPr>
              <a:spLocks noChangeArrowheads="1"/>
            </p:cNvSpPr>
            <p:nvPr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lumMod val="8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3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6" name="그룹 24"/>
          <p:cNvGrpSpPr>
            <a:grpSpLocks noChangeAspect="1"/>
          </p:cNvGrpSpPr>
          <p:nvPr/>
        </p:nvGrpSpPr>
        <p:grpSpPr bwMode="auto">
          <a:xfrm>
            <a:off x="8636000" y="127002"/>
            <a:ext cx="3556000" cy="509459"/>
            <a:chOff x="5025553" y="5951262"/>
            <a:chExt cx="4071772" cy="779004"/>
          </a:xfrm>
        </p:grpSpPr>
        <p:pic>
          <p:nvPicPr>
            <p:cNvPr id="37" name="그림 7" descr="그림3.png"/>
            <p:cNvPicPr>
              <a:picLocks noChangeAspect="1"/>
            </p:cNvPicPr>
            <p:nvPr/>
          </p:nvPicPr>
          <p:blipFill>
            <a:blip r:embed="rId4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그림 8" descr="BS01 [Converted].eps.png"/>
            <p:cNvPicPr>
              <a:picLocks noChangeAspect="1"/>
            </p:cNvPicPr>
            <p:nvPr/>
          </p:nvPicPr>
          <p:blipFill>
            <a:blip r:embed="rId5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3369859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7827434" y="6381750"/>
            <a:ext cx="4078817" cy="476250"/>
            <a:chOff x="3698" y="4020"/>
            <a:chExt cx="1927" cy="300"/>
          </a:xfrm>
        </p:grpSpPr>
        <p:pic>
          <p:nvPicPr>
            <p:cNvPr id="6" name="Picture 12" descr="Untitled-25"/>
            <p:cNvPicPr>
              <a:picLocks noChangeAspect="1" noChangeArrowheads="1"/>
            </p:cNvPicPr>
            <p:nvPr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box_reflex_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4"/>
            <p:cNvSpPr>
              <a:spLocks noChangeArrowheads="1"/>
            </p:cNvSpPr>
            <p:nvPr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9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10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712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401638"/>
            <a:ext cx="11823700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6418" y="681039"/>
            <a:ext cx="6138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500" y="681039"/>
            <a:ext cx="35984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01" y="681039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" y="681039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 flipH="1">
            <a:off x="198967" y="681039"/>
            <a:ext cx="381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 flipH="1">
            <a:off x="251885" y="681039"/>
            <a:ext cx="381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 flipH="1">
            <a:off x="302685" y="681039"/>
            <a:ext cx="12700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 flipH="1">
            <a:off x="340785" y="681039"/>
            <a:ext cx="1058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2534" y="681039"/>
            <a:ext cx="48684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7827434" y="6381750"/>
            <a:ext cx="4078817" cy="476250"/>
            <a:chOff x="3698" y="4020"/>
            <a:chExt cx="1927" cy="300"/>
          </a:xfrm>
        </p:grpSpPr>
        <p:pic>
          <p:nvPicPr>
            <p:cNvPr id="18" name="Picture 12" descr="Untitled-25"/>
            <p:cNvPicPr>
              <a:picLocks noChangeAspect="1" noChangeArrowheads="1"/>
            </p:cNvPicPr>
            <p:nvPr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3" descr="box_reflex_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4"/>
            <p:cNvSpPr>
              <a:spLocks noChangeArrowheads="1"/>
            </p:cNvSpPr>
            <p:nvPr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/>
          <a:lstStyle>
            <a:lvl1pPr>
              <a:defRPr sz="4000"/>
            </a:lvl1pPr>
            <a:extLst/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21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22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sp>
        <p:nvSpPr>
          <p:cNvPr id="23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24" name="그룹 24"/>
          <p:cNvGrpSpPr>
            <a:grpSpLocks noChangeAspect="1"/>
          </p:cNvGrpSpPr>
          <p:nvPr/>
        </p:nvGrpSpPr>
        <p:grpSpPr bwMode="auto">
          <a:xfrm>
            <a:off x="8636000" y="127002"/>
            <a:ext cx="3556000" cy="509459"/>
            <a:chOff x="5025553" y="5951262"/>
            <a:chExt cx="4071772" cy="779004"/>
          </a:xfrm>
        </p:grpSpPr>
        <p:pic>
          <p:nvPicPr>
            <p:cNvPr id="25" name="그림 7" descr="그림3.png"/>
            <p:cNvPicPr>
              <a:picLocks noChangeAspect="1"/>
            </p:cNvPicPr>
            <p:nvPr/>
          </p:nvPicPr>
          <p:blipFill>
            <a:blip r:embed="rId4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8" descr="BS01 [Converted].eps.png"/>
            <p:cNvPicPr>
              <a:picLocks noChangeAspect="1"/>
            </p:cNvPicPr>
            <p:nvPr/>
          </p:nvPicPr>
          <p:blipFill>
            <a:blip r:embed="rId5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304506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4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45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grpSp>
        <p:nvGrpSpPr>
          <p:cNvPr id="9" name="그룹 7"/>
          <p:cNvGrpSpPr>
            <a:grpSpLocks/>
          </p:cNvGrpSpPr>
          <p:nvPr/>
        </p:nvGrpSpPr>
        <p:grpSpPr bwMode="auto">
          <a:xfrm>
            <a:off x="143934" y="115888"/>
            <a:ext cx="4762500" cy="666750"/>
            <a:chOff x="4924153" y="5951262"/>
            <a:chExt cx="4173172" cy="779004"/>
          </a:xfrm>
        </p:grpSpPr>
        <p:pic>
          <p:nvPicPr>
            <p:cNvPr id="11" name="그림 9" descr="그림3.png"/>
            <p:cNvPicPr>
              <a:picLocks noChangeAspect="1"/>
            </p:cNvPicPr>
            <p:nvPr/>
          </p:nvPicPr>
          <p:blipFill>
            <a:blip r:embed="rId2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10" descr="BS01 [Converted].eps.png"/>
            <p:cNvPicPr>
              <a:picLocks noChangeAspect="1"/>
            </p:cNvPicPr>
            <p:nvPr/>
          </p:nvPicPr>
          <p:blipFill>
            <a:blip r:embed="rId3" cstate="print">
              <a:lum bright="6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972032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6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2356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12751" y="681039"/>
            <a:ext cx="61383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7718" y="681039"/>
            <a:ext cx="381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2318" y="681039"/>
            <a:ext cx="127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1067" y="0"/>
            <a:ext cx="11703051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484717" y="1884363"/>
            <a:ext cx="117094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24"/>
          <p:cNvGrpSpPr>
            <a:grpSpLocks/>
          </p:cNvGrpSpPr>
          <p:nvPr/>
        </p:nvGrpSpPr>
        <p:grpSpPr bwMode="auto">
          <a:xfrm rot="5400000">
            <a:off x="11375762" y="1197770"/>
            <a:ext cx="131762" cy="171449"/>
            <a:chOff x="6668087" y="1297746"/>
            <a:chExt cx="161840" cy="156602"/>
          </a:xfrm>
        </p:grpSpPr>
        <p:cxnSp>
          <p:nvCxnSpPr>
            <p:cNvPr id="12" name="직선 연결선 11"/>
            <p:cNvCxnSpPr/>
            <p:nvPr/>
          </p:nvCxnSpPr>
          <p:spPr>
            <a:xfrm rot="16200000">
              <a:off x="6663593" y="1269374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5400000" flipH="1">
              <a:off x="6744513" y="1268399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28"/>
          <p:cNvGrpSpPr>
            <a:grpSpLocks/>
          </p:cNvGrpSpPr>
          <p:nvPr/>
        </p:nvGrpSpPr>
        <p:grpSpPr bwMode="auto">
          <a:xfrm rot="5400000">
            <a:off x="11578962" y="1350170"/>
            <a:ext cx="131762" cy="171449"/>
            <a:chOff x="6668087" y="1297746"/>
            <a:chExt cx="161840" cy="156602"/>
          </a:xfrm>
        </p:grpSpPr>
        <p:cxnSp>
          <p:nvCxnSpPr>
            <p:cNvPr id="16" name="직선 연결선 15"/>
            <p:cNvCxnSpPr/>
            <p:nvPr/>
          </p:nvCxnSpPr>
          <p:spPr>
            <a:xfrm rot="16200000">
              <a:off x="6663593" y="1269374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 flipH="1">
              <a:off x="6744513" y="1268399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32"/>
          <p:cNvGrpSpPr>
            <a:grpSpLocks/>
          </p:cNvGrpSpPr>
          <p:nvPr/>
        </p:nvGrpSpPr>
        <p:grpSpPr bwMode="auto">
          <a:xfrm rot="5400000">
            <a:off x="11115411" y="1453357"/>
            <a:ext cx="131763" cy="171451"/>
            <a:chOff x="6668087" y="1297746"/>
            <a:chExt cx="161840" cy="156602"/>
          </a:xfrm>
        </p:grpSpPr>
        <p:cxnSp>
          <p:nvCxnSpPr>
            <p:cNvPr id="20" name="직선 연결선 19"/>
            <p:cNvCxnSpPr/>
            <p:nvPr/>
          </p:nvCxnSpPr>
          <p:spPr>
            <a:xfrm rot="16200000">
              <a:off x="6663592" y="1269373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16200000" flipV="1">
              <a:off x="6685198" y="1391513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 flipH="1">
              <a:off x="6744512" y="1268399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8"/>
          <p:cNvGrpSpPr>
            <a:grpSpLocks/>
          </p:cNvGrpSpPr>
          <p:nvPr/>
        </p:nvGrpSpPr>
        <p:grpSpPr bwMode="auto">
          <a:xfrm>
            <a:off x="7827434" y="6381750"/>
            <a:ext cx="4078817" cy="476250"/>
            <a:chOff x="3698" y="4020"/>
            <a:chExt cx="1927" cy="300"/>
          </a:xfrm>
        </p:grpSpPr>
        <p:pic>
          <p:nvPicPr>
            <p:cNvPr id="24" name="Picture 12" descr="Untitled-25"/>
            <p:cNvPicPr>
              <a:picLocks noChangeAspect="1" noChangeArrowheads="1"/>
            </p:cNvPicPr>
            <p:nvPr/>
          </p:nvPicPr>
          <p:blipFill>
            <a:blip r:embed="rId2" cstate="print">
              <a:lum contras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4020"/>
              <a:ext cx="188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3" descr="box_reflex_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" y="4065"/>
              <a:ext cx="175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14"/>
            <p:cNvSpPr>
              <a:spLocks noChangeArrowheads="1"/>
            </p:cNvSpPr>
            <p:nvPr/>
          </p:nvSpPr>
          <p:spPr bwMode="gray">
            <a:xfrm>
              <a:off x="3698" y="4065"/>
              <a:ext cx="1723" cy="129"/>
            </a:xfrm>
            <a:prstGeom prst="rect">
              <a:avLst/>
            </a:prstGeom>
            <a:noFill/>
            <a:ln w="25400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200" b="1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C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omputer </a:t>
              </a:r>
              <a:r>
                <a:rPr lang="en-US" altLang="ko-KR" sz="1200" b="1" dirty="0">
                  <a:solidFill>
                    <a:srgbClr val="00B050"/>
                  </a:solidFill>
                  <a:latin typeface="Verdana" pitchFamily="34" charset="0"/>
                  <a:ea typeface="굴림" pitchFamily="50" charset="-127"/>
                </a:rPr>
                <a:t>V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ision </a:t>
              </a:r>
              <a:r>
                <a:rPr lang="en-US" altLang="ko-KR" sz="1200" b="1" dirty="0">
                  <a:solidFill>
                    <a:srgbClr val="0000FF"/>
                  </a:solidFill>
                  <a:latin typeface="Verdana" pitchFamily="34" charset="0"/>
                  <a:ea typeface="굴림" pitchFamily="50" charset="-127"/>
                </a:rPr>
                <a:t>L</a:t>
              </a:r>
              <a:r>
                <a:rPr lang="en-US" altLang="ko-KR" sz="1200" b="1" dirty="0">
                  <a:solidFill>
                    <a:srgbClr val="D6ECFF"/>
                  </a:solidFill>
                  <a:latin typeface="Verdana" pitchFamily="34" charset="0"/>
                  <a:ea typeface="굴림" pitchFamily="50" charset="-127"/>
                </a:rPr>
                <a:t>ab. SNU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7" name="날짜 개체 틀 4"/>
          <p:cNvSpPr>
            <a:spLocks noGrp="1"/>
          </p:cNvSpPr>
          <p:nvPr>
            <p:ph type="dt" sz="half" idx="10"/>
          </p:nvPr>
        </p:nvSpPr>
        <p:spPr>
          <a:xfrm>
            <a:off x="8636000" y="55563"/>
            <a:ext cx="2844800" cy="365125"/>
          </a:xfrm>
        </p:spPr>
        <p:txBody>
          <a:bodyPr/>
          <a:lstStyle>
            <a:lvl1pPr>
              <a:defRPr/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2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219200" y="55563"/>
            <a:ext cx="7416800" cy="365125"/>
          </a:xfrm>
        </p:spPr>
        <p:txBody>
          <a:bodyPr/>
          <a:lstStyle>
            <a:lvl1pPr>
              <a:defRPr/>
            </a:lvl1pPr>
            <a:extLst/>
          </a:lstStyle>
          <a:p>
            <a:endParaRPr lang="ko-KR" altLang="en-US"/>
          </a:p>
        </p:txBody>
      </p:sp>
      <p:sp>
        <p:nvSpPr>
          <p:cNvPr id="29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1480800" y="55563"/>
            <a:ext cx="609600" cy="365125"/>
          </a:xfrm>
        </p:spPr>
        <p:txBody>
          <a:bodyPr/>
          <a:lstStyle>
            <a:lvl1pPr>
              <a:defRPr/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6051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2751" y="681039"/>
            <a:ext cx="61383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7718" y="681039"/>
            <a:ext cx="381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2318" y="681039"/>
            <a:ext cx="12700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6333" y="681039"/>
            <a:ext cx="10584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345976" y="260648"/>
            <a:ext cx="10363200" cy="9144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048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1219200" y="1628800"/>
            <a:ext cx="10363200" cy="47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95377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F0BB9FE-BD7D-4FD1-8FB7-4DC675E67DC0}" type="datetime1">
              <a:rPr lang="ko-KR" altLang="en-US" smtClean="0"/>
              <a:t>2017-10-10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C36F1736-3E15-4AC6-993C-3D9C8AB8D46F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8" name="그룹 24"/>
          <p:cNvGrpSpPr>
            <a:grpSpLocks noChangeAspect="1"/>
          </p:cNvGrpSpPr>
          <p:nvPr/>
        </p:nvGrpSpPr>
        <p:grpSpPr bwMode="auto">
          <a:xfrm>
            <a:off x="9412132" y="127002"/>
            <a:ext cx="2779867" cy="509459"/>
            <a:chOff x="5025553" y="5951262"/>
            <a:chExt cx="4071772" cy="779004"/>
          </a:xfrm>
        </p:grpSpPr>
        <p:pic>
          <p:nvPicPr>
            <p:cNvPr id="19" name="그림 7" descr="그림3.png"/>
            <p:cNvPicPr>
              <a:picLocks noChangeAspect="1"/>
            </p:cNvPicPr>
            <p:nvPr/>
          </p:nvPicPr>
          <p:blipFill>
            <a:blip r:embed="rId15" cstate="print">
              <a:lum bright="40000"/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그림 8" descr="BS01 [Converted].eps.png"/>
            <p:cNvPicPr>
              <a:picLocks noChangeAspect="1"/>
            </p:cNvPicPr>
            <p:nvPr/>
          </p:nvPicPr>
          <p:blipFill>
            <a:blip r:embed="rId16" cstate="print">
              <a:lum bright="60000" contrast="-20000"/>
            </a:blip>
            <a:srcRect/>
            <a:stretch>
              <a:fillRect/>
            </a:stretch>
          </p:blipFill>
          <p:spPr bwMode="auto">
            <a:xfrm>
              <a:off x="5025553" y="6097103"/>
              <a:ext cx="560478" cy="583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5420381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50" r:id="rId13"/>
  </p:sldLayoutIdLst>
  <p:hf hdr="0" ftr="0" dt="0"/>
  <p:txStyles>
    <p:titleStyle>
      <a:lvl1pPr algn="l" rtl="0" eaLnBrk="1" fontAlgn="base" latinLnBrk="0" hangingPunct="1">
        <a:spcBef>
          <a:spcPct val="0"/>
        </a:spcBef>
        <a:spcAft>
          <a:spcPct val="0"/>
        </a:spcAft>
        <a:defRPr sz="4000" b="1" kern="1200" spc="-100">
          <a:solidFill>
            <a:srgbClr val="C1EEFF"/>
          </a:solidFill>
          <a:latin typeface="+mn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C1EEFF"/>
          </a:solidFill>
          <a:latin typeface="Tahoma" pitchFamily="34" charset="0"/>
          <a:ea typeface="HY중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Tahoma" pitchFamily="34" charset="0"/>
          <a:ea typeface="HY중고딕" pitchFamily="18" charset="-127"/>
        </a:defRPr>
      </a:lvl9pPr>
      <a:extLst/>
    </p:titleStyle>
    <p:bodyStyle>
      <a:lvl1pPr marL="411163" indent="-342900" algn="l" rtl="0" eaLnBrk="1" fontAlgn="base" latinLnBrk="0" hangingPunct="1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5750" algn="l" rtl="0" eaLnBrk="1" fontAlgn="base" latinLnBrk="0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latinLnBrk="0" hangingPunct="1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28600" algn="l" rtl="0" eaLnBrk="1" fontAlgn="base" latinLnBrk="0" hangingPunct="1">
        <a:spcBef>
          <a:spcPct val="20000"/>
        </a:spcBef>
        <a:spcAft>
          <a:spcPct val="0"/>
        </a:spcAft>
        <a:buClr>
          <a:srgbClr val="FEB80A"/>
        </a:buClr>
        <a:buFont typeface="Wingdings 3" pitchFamily="18" charset="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38" indent="-209550" algn="l" rtl="0" eaLnBrk="1" fontAlgn="base" latinLnBrk="0" hangingPunct="1">
        <a:spcBef>
          <a:spcPct val="20000"/>
        </a:spcBef>
        <a:spcAft>
          <a:spcPct val="0"/>
        </a:spcAft>
        <a:buClr>
          <a:srgbClr val="FEB80A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1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1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v.snu.ac.kr/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v.snu.ac.k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17180"/>
            <a:ext cx="12191999" cy="17367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ko-KR" cap="none" dirty="0"/>
              <a:t>Deep Multi-scale </a:t>
            </a:r>
            <a:br>
              <a:rPr lang="en-US" altLang="ko-KR" cap="none" dirty="0"/>
            </a:br>
            <a:r>
              <a:rPr lang="en-US" altLang="ko-KR" cap="none" dirty="0"/>
              <a:t>Convolutional Neural Network </a:t>
            </a:r>
            <a:r>
              <a:rPr lang="en-US" altLang="ko-KR" sz="3200" cap="none" dirty="0">
                <a:latin typeface="Lucida Calligraphy" panose="03010101010101010101" pitchFamily="66" charset="0"/>
              </a:rPr>
              <a:t>for</a:t>
            </a:r>
            <a:r>
              <a:rPr lang="en-US" altLang="ko-KR" cap="none" dirty="0"/>
              <a:t/>
            </a:r>
            <a:br>
              <a:rPr lang="en-US" altLang="ko-KR" cap="none" dirty="0"/>
            </a:br>
            <a:r>
              <a:rPr lang="en-US" altLang="ko-KR" cap="none" dirty="0"/>
              <a:t>Dynamic Scene Deblurring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268036"/>
            <a:ext cx="12191999" cy="2351088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dirty="0" err="1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Seungjun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Nah    Tae Hyun Kim  and  </a:t>
            </a:r>
            <a:r>
              <a:rPr lang="en-US" altLang="ko-KR" dirty="0" err="1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Kyoung</a:t>
            </a:r>
            <a:r>
              <a:rPr lang="en-US" altLang="ko-KR" dirty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Mu Lee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>
                <a:solidFill>
                  <a:srgbClr val="FF0000"/>
                </a:solidFill>
                <a:cs typeface="Tahoma" pitchFamily="34" charset="0"/>
              </a:rPr>
              <a:t>C</a:t>
            </a:r>
            <a:r>
              <a:rPr lang="en-US" altLang="ko-KR" dirty="0">
                <a:cs typeface="Tahoma" pitchFamily="34" charset="0"/>
              </a:rPr>
              <a:t>omputer </a:t>
            </a:r>
            <a:r>
              <a:rPr lang="en-US" altLang="ko-KR" b="1" dirty="0">
                <a:solidFill>
                  <a:srgbClr val="00B050"/>
                </a:solidFill>
                <a:cs typeface="Tahoma" pitchFamily="34" charset="0"/>
              </a:rPr>
              <a:t>V</a:t>
            </a:r>
            <a:r>
              <a:rPr lang="en-US" altLang="ko-KR" dirty="0">
                <a:cs typeface="Tahoma" pitchFamily="34" charset="0"/>
              </a:rPr>
              <a:t>ision </a:t>
            </a:r>
            <a:r>
              <a:rPr lang="en-US" altLang="ko-KR" b="1" dirty="0">
                <a:solidFill>
                  <a:srgbClr val="0070C0"/>
                </a:solidFill>
                <a:cs typeface="Tahoma" pitchFamily="34" charset="0"/>
              </a:rPr>
              <a:t>L</a:t>
            </a:r>
            <a:r>
              <a:rPr lang="en-US" altLang="ko-KR" dirty="0">
                <a:cs typeface="Tahoma" pitchFamily="34" charset="0"/>
              </a:rPr>
              <a:t>ab.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>
                <a:cs typeface="Tahoma" pitchFamily="34" charset="0"/>
              </a:rPr>
              <a:t>Dept. of ECE, ASRI, Seoul National University, Korea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FEB80A"/>
                </a:solidFill>
                <a:cs typeface="Tahoma" pitchFamily="34" charset="0"/>
                <a:hlinkClick r:id="rId3"/>
              </a:rPr>
              <a:t>http://cv.snu.ac.kr</a:t>
            </a:r>
            <a:endParaRPr lang="en-US" altLang="ko-KR" dirty="0">
              <a:solidFill>
                <a:srgbClr val="F79646"/>
              </a:solidFill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>
              <a:cs typeface="Tahoma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r="6213"/>
          <a:stretch/>
        </p:blipFill>
        <p:spPr>
          <a:xfrm>
            <a:off x="5608779" y="3428092"/>
            <a:ext cx="974440" cy="11408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944" y="3441037"/>
            <a:ext cx="1085182" cy="112785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AA2FA45-2D64-41EE-968E-B3EA5DFE5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96" y="3441037"/>
            <a:ext cx="1127858" cy="112785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Picture 2" descr="CVPR 2017">
            <a:extLst>
              <a:ext uri="{FF2B5EF4-FFF2-40B4-BE49-F238E27FC236}">
                <a16:creationId xmlns:a16="http://schemas.microsoft.com/office/drawing/2014/main" id="{A5193B7C-EF1A-4A52-B9DD-77E493EF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944" y="1"/>
            <a:ext cx="2612055" cy="6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3"/>
    </mc:Choice>
    <mc:Fallback xmlns="">
      <p:transition spd="slow" advTm="1495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0B27-D6BF-4773-861E-E96D1894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43E5B82B-5746-4D06-919F-ABCB9DAE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527" y="4199312"/>
            <a:ext cx="1285875" cy="128587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EDAE43E9-F11D-4478-BAF2-FCE51AD8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29" y="4199313"/>
            <a:ext cx="1285875" cy="1285875"/>
          </a:xfrm>
          <a:prstGeom prst="rect">
            <a:avLst/>
          </a:prstGeom>
          <a:ln w="19050">
            <a:solidFill>
              <a:srgbClr val="E65CDF"/>
            </a:solidFill>
          </a:ln>
        </p:spPr>
      </p:pic>
      <p:pic>
        <p:nvPicPr>
          <p:cNvPr id="6" name="그림 2">
            <a:extLst>
              <a:ext uri="{FF2B5EF4-FFF2-40B4-BE49-F238E27FC236}">
                <a16:creationId xmlns:a16="http://schemas.microsoft.com/office/drawing/2014/main" id="{B2379F76-1E3E-42EC-BEC4-6D4BEAE35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999" y="4199313"/>
            <a:ext cx="1285875" cy="1285875"/>
          </a:xfrm>
          <a:prstGeom prst="rect">
            <a:avLst/>
          </a:prstGeom>
          <a:ln w="19050">
            <a:solidFill>
              <a:srgbClr val="57EBEB"/>
            </a:solidFill>
          </a:ln>
        </p:spPr>
      </p:pic>
      <p:pic>
        <p:nvPicPr>
          <p:cNvPr id="7" name="그림 1">
            <a:extLst>
              <a:ext uri="{FF2B5EF4-FFF2-40B4-BE49-F238E27FC236}">
                <a16:creationId xmlns:a16="http://schemas.microsoft.com/office/drawing/2014/main" id="{A4614CB1-59D0-4A62-9E45-C9692B451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375" y="1867847"/>
            <a:ext cx="4032000" cy="2268000"/>
          </a:xfrm>
          <a:prstGeom prst="rect">
            <a:avLst/>
          </a:prstGeom>
        </p:spPr>
      </p:pic>
      <p:pic>
        <p:nvPicPr>
          <p:cNvPr id="8" name="그림 45">
            <a:extLst>
              <a:ext uri="{FF2B5EF4-FFF2-40B4-BE49-F238E27FC236}">
                <a16:creationId xmlns:a16="http://schemas.microsoft.com/office/drawing/2014/main" id="{388069DD-C544-4CF2-9CB8-25213808A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9594" y="1867846"/>
            <a:ext cx="4032000" cy="2268000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E7F7F218-5C13-424F-9BFD-38C3788302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5" y="1867850"/>
            <a:ext cx="4032000" cy="2268000"/>
          </a:xfrm>
          <a:prstGeom prst="rect">
            <a:avLst/>
          </a:prstGeom>
        </p:spPr>
      </p:pic>
      <p:pic>
        <p:nvPicPr>
          <p:cNvPr id="10" name="그림 17">
            <a:extLst>
              <a:ext uri="{FF2B5EF4-FFF2-40B4-BE49-F238E27FC236}">
                <a16:creationId xmlns:a16="http://schemas.microsoft.com/office/drawing/2014/main" id="{DA6765E2-531A-4B7D-AF28-6FDC4063F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5" y="4199323"/>
            <a:ext cx="1285875" cy="1285875"/>
          </a:xfrm>
          <a:prstGeom prst="rect">
            <a:avLst/>
          </a:prstGeom>
          <a:ln w="19050">
            <a:solidFill>
              <a:srgbClr val="57EBEB"/>
            </a:solidFill>
          </a:ln>
        </p:spPr>
      </p:pic>
      <p:pic>
        <p:nvPicPr>
          <p:cNvPr id="11" name="그림 20">
            <a:extLst>
              <a:ext uri="{FF2B5EF4-FFF2-40B4-BE49-F238E27FC236}">
                <a16:creationId xmlns:a16="http://schemas.microsoft.com/office/drawing/2014/main" id="{2D32A6BE-6353-41B8-B215-5AF36D61F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2687" y="4199319"/>
            <a:ext cx="1285875" cy="1285875"/>
          </a:xfrm>
          <a:prstGeom prst="rect">
            <a:avLst/>
          </a:prstGeom>
          <a:ln w="19050">
            <a:solidFill>
              <a:srgbClr val="E65CDF"/>
            </a:solidFill>
          </a:ln>
        </p:spPr>
      </p:pic>
      <p:pic>
        <p:nvPicPr>
          <p:cNvPr id="12" name="그림 23">
            <a:extLst>
              <a:ext uri="{FF2B5EF4-FFF2-40B4-BE49-F238E27FC236}">
                <a16:creationId xmlns:a16="http://schemas.microsoft.com/office/drawing/2014/main" id="{947CD753-EE40-4120-932F-909E2E7AA2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0531" y="4199321"/>
            <a:ext cx="1285875" cy="128587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3" name="직사각형 26">
            <a:extLst>
              <a:ext uri="{FF2B5EF4-FFF2-40B4-BE49-F238E27FC236}">
                <a16:creationId xmlns:a16="http://schemas.microsoft.com/office/drawing/2014/main" id="{23124333-1F8E-4A00-B797-0A94C3B5C6CC}"/>
              </a:ext>
            </a:extLst>
          </p:cNvPr>
          <p:cNvSpPr>
            <a:spLocks noChangeAspect="1"/>
          </p:cNvSpPr>
          <p:nvPr/>
        </p:nvSpPr>
        <p:spPr>
          <a:xfrm>
            <a:off x="1794127" y="2810605"/>
            <a:ext cx="448200" cy="448200"/>
          </a:xfrm>
          <a:prstGeom prst="rect">
            <a:avLst/>
          </a:prstGeom>
          <a:noFill/>
          <a:ln w="15875">
            <a:solidFill>
              <a:srgbClr val="57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27">
            <a:extLst>
              <a:ext uri="{FF2B5EF4-FFF2-40B4-BE49-F238E27FC236}">
                <a16:creationId xmlns:a16="http://schemas.microsoft.com/office/drawing/2014/main" id="{9BF90167-866B-4E76-89D5-51BD70061952}"/>
              </a:ext>
            </a:extLst>
          </p:cNvPr>
          <p:cNvSpPr>
            <a:spLocks noChangeAspect="1"/>
          </p:cNvSpPr>
          <p:nvPr/>
        </p:nvSpPr>
        <p:spPr>
          <a:xfrm>
            <a:off x="275503" y="2885151"/>
            <a:ext cx="450936" cy="450000"/>
          </a:xfrm>
          <a:prstGeom prst="rect">
            <a:avLst/>
          </a:prstGeom>
          <a:noFill/>
          <a:ln w="15875">
            <a:solidFill>
              <a:srgbClr val="E65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28">
            <a:extLst>
              <a:ext uri="{FF2B5EF4-FFF2-40B4-BE49-F238E27FC236}">
                <a16:creationId xmlns:a16="http://schemas.microsoft.com/office/drawing/2014/main" id="{9FE3B75F-F438-4F3A-8CA9-92693F1CB204}"/>
              </a:ext>
            </a:extLst>
          </p:cNvPr>
          <p:cNvSpPr>
            <a:spLocks noChangeAspect="1"/>
          </p:cNvSpPr>
          <p:nvPr/>
        </p:nvSpPr>
        <p:spPr>
          <a:xfrm>
            <a:off x="1392312" y="3273520"/>
            <a:ext cx="450936" cy="450000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42">
            <a:extLst>
              <a:ext uri="{FF2B5EF4-FFF2-40B4-BE49-F238E27FC236}">
                <a16:creationId xmlns:a16="http://schemas.microsoft.com/office/drawing/2014/main" id="{1CC3A3EC-7DC6-44D2-A8D4-2DD9FB64EED2}"/>
              </a:ext>
            </a:extLst>
          </p:cNvPr>
          <p:cNvSpPr>
            <a:spLocks noChangeAspect="1"/>
          </p:cNvSpPr>
          <p:nvPr/>
        </p:nvSpPr>
        <p:spPr>
          <a:xfrm>
            <a:off x="9896502" y="2810605"/>
            <a:ext cx="448200" cy="448200"/>
          </a:xfrm>
          <a:prstGeom prst="rect">
            <a:avLst/>
          </a:prstGeom>
          <a:noFill/>
          <a:ln w="15875">
            <a:solidFill>
              <a:srgbClr val="57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43">
            <a:extLst>
              <a:ext uri="{FF2B5EF4-FFF2-40B4-BE49-F238E27FC236}">
                <a16:creationId xmlns:a16="http://schemas.microsoft.com/office/drawing/2014/main" id="{FFCAABD4-222E-4A36-B0F9-9E3E130730DF}"/>
              </a:ext>
            </a:extLst>
          </p:cNvPr>
          <p:cNvSpPr>
            <a:spLocks noChangeAspect="1"/>
          </p:cNvSpPr>
          <p:nvPr/>
        </p:nvSpPr>
        <p:spPr>
          <a:xfrm>
            <a:off x="8377878" y="2885151"/>
            <a:ext cx="450936" cy="450000"/>
          </a:xfrm>
          <a:prstGeom prst="rect">
            <a:avLst/>
          </a:prstGeom>
          <a:noFill/>
          <a:ln w="15875">
            <a:solidFill>
              <a:srgbClr val="E65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44">
            <a:extLst>
              <a:ext uri="{FF2B5EF4-FFF2-40B4-BE49-F238E27FC236}">
                <a16:creationId xmlns:a16="http://schemas.microsoft.com/office/drawing/2014/main" id="{C79B5C01-E449-4E5B-B8ED-112FD14F42EA}"/>
              </a:ext>
            </a:extLst>
          </p:cNvPr>
          <p:cNvSpPr>
            <a:spLocks noChangeAspect="1"/>
          </p:cNvSpPr>
          <p:nvPr/>
        </p:nvSpPr>
        <p:spPr>
          <a:xfrm>
            <a:off x="9494687" y="3273520"/>
            <a:ext cx="450936" cy="450000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46">
            <a:extLst>
              <a:ext uri="{FF2B5EF4-FFF2-40B4-BE49-F238E27FC236}">
                <a16:creationId xmlns:a16="http://schemas.microsoft.com/office/drawing/2014/main" id="{FFBCB8E4-703C-482F-9FC1-D5EBA4DA74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2553" y="4199318"/>
            <a:ext cx="1285875" cy="1285875"/>
          </a:xfrm>
          <a:prstGeom prst="rect">
            <a:avLst/>
          </a:prstGeom>
          <a:ln w="19050">
            <a:solidFill>
              <a:srgbClr val="57EBEB"/>
            </a:solidFill>
          </a:ln>
        </p:spPr>
      </p:pic>
      <p:pic>
        <p:nvPicPr>
          <p:cNvPr id="20" name="그림 47">
            <a:extLst>
              <a:ext uri="{FF2B5EF4-FFF2-40B4-BE49-F238E27FC236}">
                <a16:creationId xmlns:a16="http://schemas.microsoft.com/office/drawing/2014/main" id="{4169F14A-1BB2-438B-BE0F-024A8072F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52656" y="4199314"/>
            <a:ext cx="1285875" cy="1285875"/>
          </a:xfrm>
          <a:prstGeom prst="rect">
            <a:avLst/>
          </a:prstGeom>
          <a:ln w="19050">
            <a:solidFill>
              <a:srgbClr val="E65CDF"/>
            </a:solidFill>
          </a:ln>
        </p:spPr>
      </p:pic>
      <p:pic>
        <p:nvPicPr>
          <p:cNvPr id="21" name="그림 48">
            <a:extLst>
              <a:ext uri="{FF2B5EF4-FFF2-40B4-BE49-F238E27FC236}">
                <a16:creationId xmlns:a16="http://schemas.microsoft.com/office/drawing/2014/main" id="{64D15B53-F486-4A7F-A76C-F54B625169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6094" y="4199316"/>
            <a:ext cx="1285875" cy="1285875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2" name="직사각형 49">
            <a:extLst>
              <a:ext uri="{FF2B5EF4-FFF2-40B4-BE49-F238E27FC236}">
                <a16:creationId xmlns:a16="http://schemas.microsoft.com/office/drawing/2014/main" id="{63B9B687-1775-4AA2-ACE1-BA3F04B5D41F}"/>
              </a:ext>
            </a:extLst>
          </p:cNvPr>
          <p:cNvSpPr>
            <a:spLocks noChangeAspect="1"/>
          </p:cNvSpPr>
          <p:nvPr/>
        </p:nvSpPr>
        <p:spPr>
          <a:xfrm>
            <a:off x="5787346" y="2810601"/>
            <a:ext cx="448200" cy="448200"/>
          </a:xfrm>
          <a:prstGeom prst="rect">
            <a:avLst/>
          </a:prstGeom>
          <a:noFill/>
          <a:ln w="15875">
            <a:solidFill>
              <a:srgbClr val="57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50">
            <a:extLst>
              <a:ext uri="{FF2B5EF4-FFF2-40B4-BE49-F238E27FC236}">
                <a16:creationId xmlns:a16="http://schemas.microsoft.com/office/drawing/2014/main" id="{08559C2C-163E-45C2-8936-E7635C9DED9D}"/>
              </a:ext>
            </a:extLst>
          </p:cNvPr>
          <p:cNvSpPr>
            <a:spLocks noChangeAspect="1"/>
          </p:cNvSpPr>
          <p:nvPr/>
        </p:nvSpPr>
        <p:spPr>
          <a:xfrm>
            <a:off x="4268722" y="2885147"/>
            <a:ext cx="450936" cy="450000"/>
          </a:xfrm>
          <a:prstGeom prst="rect">
            <a:avLst/>
          </a:prstGeom>
          <a:noFill/>
          <a:ln w="15875">
            <a:solidFill>
              <a:srgbClr val="E65C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51">
            <a:extLst>
              <a:ext uri="{FF2B5EF4-FFF2-40B4-BE49-F238E27FC236}">
                <a16:creationId xmlns:a16="http://schemas.microsoft.com/office/drawing/2014/main" id="{D7F72A9A-D882-4F22-BB58-D88F788242CE}"/>
              </a:ext>
            </a:extLst>
          </p:cNvPr>
          <p:cNvSpPr>
            <a:spLocks noChangeAspect="1"/>
          </p:cNvSpPr>
          <p:nvPr/>
        </p:nvSpPr>
        <p:spPr>
          <a:xfrm>
            <a:off x="5385531" y="3273516"/>
            <a:ext cx="450936" cy="450000"/>
          </a:xfrm>
          <a:prstGeom prst="rect">
            <a:avLst/>
          </a:pr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578EE1-B64F-459A-8F5B-D2DADF0A0E99}"/>
              </a:ext>
            </a:extLst>
          </p:cNvPr>
          <p:cNvSpPr txBox="1"/>
          <p:nvPr/>
        </p:nvSpPr>
        <p:spPr>
          <a:xfrm>
            <a:off x="0" y="5585912"/>
            <a:ext cx="402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Blurry 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621A1A-726F-4CC5-913A-22922D9FC9A5}"/>
              </a:ext>
            </a:extLst>
          </p:cNvPr>
          <p:cNvSpPr txBox="1"/>
          <p:nvPr/>
        </p:nvSpPr>
        <p:spPr>
          <a:xfrm>
            <a:off x="4089625" y="5585912"/>
            <a:ext cx="402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Sun et al. (CVPR2015)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1D9064-666E-4C24-90F3-91D75FDA025E}"/>
              </a:ext>
            </a:extLst>
          </p:cNvPr>
          <p:cNvSpPr txBox="1"/>
          <p:nvPr/>
        </p:nvSpPr>
        <p:spPr>
          <a:xfrm>
            <a:off x="8160000" y="5585912"/>
            <a:ext cx="402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Ours</a:t>
            </a:r>
          </a:p>
        </p:txBody>
      </p:sp>
      <p:sp>
        <p:nvSpPr>
          <p:cNvPr id="28" name="내용 개체 틀 2"/>
          <p:cNvSpPr>
            <a:spLocks noGrp="1"/>
          </p:cNvSpPr>
          <p:nvPr>
            <p:ph idx="4294967295"/>
          </p:nvPr>
        </p:nvSpPr>
        <p:spPr>
          <a:xfrm>
            <a:off x="523982" y="1096606"/>
            <a:ext cx="8748713" cy="756525"/>
          </a:xfrm>
        </p:spPr>
        <p:txBody>
          <a:bodyPr/>
          <a:lstStyle/>
          <a:p>
            <a:r>
              <a:rPr lang="en-US" altLang="ko-KR" dirty="0"/>
              <a:t>Qualitative 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9"/>
    </mc:Choice>
    <mc:Fallback xmlns="">
      <p:transition spd="slow" advTm="1278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E094DF-A444-46C3-954F-BE5DCB55A2F7}"/>
              </a:ext>
            </a:extLst>
          </p:cNvPr>
          <p:cNvSpPr/>
          <p:nvPr/>
        </p:nvSpPr>
        <p:spPr>
          <a:xfrm>
            <a:off x="0" y="0"/>
            <a:ext cx="12192000" cy="6882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00" y="3495266"/>
            <a:ext cx="5363200" cy="301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364480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3017520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Blurry 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6400" y="6512786"/>
            <a:ext cx="5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6512786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 et al. (CVPR2015)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6400" y="3024386"/>
            <a:ext cx="5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Kim and Lee (CVPR2014)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95266"/>
            <a:ext cx="5364480" cy="30175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00" y="0"/>
            <a:ext cx="5363200" cy="30168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14500" y="1076400"/>
            <a:ext cx="864000" cy="864000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915275" y="1076400"/>
            <a:ext cx="864000" cy="864000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714500" y="4572026"/>
            <a:ext cx="864000" cy="864000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915275" y="4572026"/>
            <a:ext cx="864000" cy="864000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12">
            <a:extLst>
              <a:ext uri="{FF2B5EF4-FFF2-40B4-BE49-F238E27FC236}">
                <a16:creationId xmlns:a16="http://schemas.microsoft.com/office/drawing/2014/main" id="{F19247D5-D36A-4B4B-B662-DCB96F0BE027}"/>
              </a:ext>
            </a:extLst>
          </p:cNvPr>
          <p:cNvSpPr/>
          <p:nvPr/>
        </p:nvSpPr>
        <p:spPr>
          <a:xfrm>
            <a:off x="10720049" y="1506511"/>
            <a:ext cx="644577" cy="8844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3">
            <a:extLst>
              <a:ext uri="{FF2B5EF4-FFF2-40B4-BE49-F238E27FC236}">
                <a16:creationId xmlns:a16="http://schemas.microsoft.com/office/drawing/2014/main" id="{F5E9E1AA-D969-4EBC-A59F-E5C6BFBC0A58}"/>
              </a:ext>
            </a:extLst>
          </p:cNvPr>
          <p:cNvSpPr/>
          <p:nvPr/>
        </p:nvSpPr>
        <p:spPr>
          <a:xfrm>
            <a:off x="10715052" y="4999219"/>
            <a:ext cx="644577" cy="8844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14">
            <a:extLst>
              <a:ext uri="{FF2B5EF4-FFF2-40B4-BE49-F238E27FC236}">
                <a16:creationId xmlns:a16="http://schemas.microsoft.com/office/drawing/2014/main" id="{C22F560A-F872-444B-9EB5-BFDD048BA727}"/>
              </a:ext>
            </a:extLst>
          </p:cNvPr>
          <p:cNvSpPr/>
          <p:nvPr/>
        </p:nvSpPr>
        <p:spPr>
          <a:xfrm>
            <a:off x="4474147" y="4996721"/>
            <a:ext cx="644577" cy="8844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15">
            <a:extLst>
              <a:ext uri="{FF2B5EF4-FFF2-40B4-BE49-F238E27FC236}">
                <a16:creationId xmlns:a16="http://schemas.microsoft.com/office/drawing/2014/main" id="{5100E8B6-9220-4970-9CED-43FAC8E3B493}"/>
              </a:ext>
            </a:extLst>
          </p:cNvPr>
          <p:cNvSpPr/>
          <p:nvPr/>
        </p:nvSpPr>
        <p:spPr>
          <a:xfrm>
            <a:off x="4474148" y="1506511"/>
            <a:ext cx="644577" cy="88442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16">
            <a:extLst>
              <a:ext uri="{FF2B5EF4-FFF2-40B4-BE49-F238E27FC236}">
                <a16:creationId xmlns:a16="http://schemas.microsoft.com/office/drawing/2014/main" id="{768C0C75-B3FA-417C-8E3A-BC39FB0EC22D}"/>
              </a:ext>
            </a:extLst>
          </p:cNvPr>
          <p:cNvSpPr/>
          <p:nvPr/>
        </p:nvSpPr>
        <p:spPr>
          <a:xfrm>
            <a:off x="9850620" y="622091"/>
            <a:ext cx="607101" cy="52465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17">
            <a:extLst>
              <a:ext uri="{FF2B5EF4-FFF2-40B4-BE49-F238E27FC236}">
                <a16:creationId xmlns:a16="http://schemas.microsoft.com/office/drawing/2014/main" id="{AB8FC1EE-E9EC-44A4-BDA3-DC977DA01F3D}"/>
              </a:ext>
            </a:extLst>
          </p:cNvPr>
          <p:cNvSpPr/>
          <p:nvPr/>
        </p:nvSpPr>
        <p:spPr>
          <a:xfrm>
            <a:off x="3682166" y="4084917"/>
            <a:ext cx="607101" cy="52465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18">
            <a:extLst>
              <a:ext uri="{FF2B5EF4-FFF2-40B4-BE49-F238E27FC236}">
                <a16:creationId xmlns:a16="http://schemas.microsoft.com/office/drawing/2014/main" id="{34685005-9E41-4516-8974-40A8AF9E50D8}"/>
              </a:ext>
            </a:extLst>
          </p:cNvPr>
          <p:cNvSpPr/>
          <p:nvPr/>
        </p:nvSpPr>
        <p:spPr>
          <a:xfrm>
            <a:off x="9845623" y="4084917"/>
            <a:ext cx="607101" cy="52465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19">
            <a:extLst>
              <a:ext uri="{FF2B5EF4-FFF2-40B4-BE49-F238E27FC236}">
                <a16:creationId xmlns:a16="http://schemas.microsoft.com/office/drawing/2014/main" id="{51AECE4E-B6A6-4E95-B384-8D25FA6E7AF7}"/>
              </a:ext>
            </a:extLst>
          </p:cNvPr>
          <p:cNvSpPr/>
          <p:nvPr/>
        </p:nvSpPr>
        <p:spPr>
          <a:xfrm>
            <a:off x="3682167" y="622090"/>
            <a:ext cx="607101" cy="524657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3"/>
    </mc:Choice>
    <mc:Fallback xmlns="">
      <p:transition spd="slow" advTm="1396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E094DF-A444-46C3-954F-BE5DCB55A2F7}"/>
              </a:ext>
            </a:extLst>
          </p:cNvPr>
          <p:cNvSpPr/>
          <p:nvPr/>
        </p:nvSpPr>
        <p:spPr>
          <a:xfrm>
            <a:off x="0" y="0"/>
            <a:ext cx="12192000" cy="6882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3017520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Blurry input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06400" y="6512786"/>
            <a:ext cx="5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6512786"/>
            <a:ext cx="536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 et al. (CVPR2015)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06400" y="3024386"/>
            <a:ext cx="5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Kim and Lee (CVPR2014)</a:t>
            </a:r>
          </a:p>
        </p:txBody>
      </p:sp>
      <p:pic>
        <p:nvPicPr>
          <p:cNvPr id="30" name="그림 1">
            <a:extLst>
              <a:ext uri="{FF2B5EF4-FFF2-40B4-BE49-F238E27FC236}">
                <a16:creationId xmlns:a16="http://schemas.microsoft.com/office/drawing/2014/main" id="{ABEE6E1F-FF10-4DC4-981F-B33BE9A9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00" y="3495986"/>
            <a:ext cx="5363200" cy="3016800"/>
          </a:xfrm>
          <a:prstGeom prst="rect">
            <a:avLst/>
          </a:prstGeom>
        </p:spPr>
      </p:pic>
      <p:pic>
        <p:nvPicPr>
          <p:cNvPr id="31" name="그림 3">
            <a:extLst>
              <a:ext uri="{FF2B5EF4-FFF2-40B4-BE49-F238E27FC236}">
                <a16:creationId xmlns:a16="http://schemas.microsoft.com/office/drawing/2014/main" id="{80ABAA30-D092-4279-B9A6-5920EE7E3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95266"/>
            <a:ext cx="5364480" cy="3017520"/>
          </a:xfrm>
          <a:prstGeom prst="rect">
            <a:avLst/>
          </a:prstGeom>
        </p:spPr>
      </p:pic>
      <p:pic>
        <p:nvPicPr>
          <p:cNvPr id="32" name="그림 2">
            <a:extLst>
              <a:ext uri="{FF2B5EF4-FFF2-40B4-BE49-F238E27FC236}">
                <a16:creationId xmlns:a16="http://schemas.microsoft.com/office/drawing/2014/main" id="{EBFA3140-1714-4616-A203-8DFCEE079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5364480" cy="3017520"/>
          </a:xfrm>
          <a:prstGeom prst="rect">
            <a:avLst/>
          </a:prstGeom>
        </p:spPr>
      </p:pic>
      <p:pic>
        <p:nvPicPr>
          <p:cNvPr id="33" name="그림 9">
            <a:extLst>
              <a:ext uri="{FF2B5EF4-FFF2-40B4-BE49-F238E27FC236}">
                <a16:creationId xmlns:a16="http://schemas.microsoft.com/office/drawing/2014/main" id="{0B5638CC-8174-47D9-8611-AC27DBC2F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00" y="0"/>
            <a:ext cx="5363200" cy="3016800"/>
          </a:xfrm>
          <a:prstGeom prst="rect">
            <a:avLst/>
          </a:prstGeom>
        </p:spPr>
      </p:pic>
      <p:sp>
        <p:nvSpPr>
          <p:cNvPr id="34" name="직사각형 13">
            <a:extLst>
              <a:ext uri="{FF2B5EF4-FFF2-40B4-BE49-F238E27FC236}">
                <a16:creationId xmlns:a16="http://schemas.microsoft.com/office/drawing/2014/main" id="{D2480415-BAE0-4443-92FC-A14CA048F54E}"/>
              </a:ext>
            </a:extLst>
          </p:cNvPr>
          <p:cNvSpPr>
            <a:spLocks noChangeAspect="1"/>
          </p:cNvSpPr>
          <p:nvPr/>
        </p:nvSpPr>
        <p:spPr>
          <a:xfrm>
            <a:off x="1182370" y="1335654"/>
            <a:ext cx="884555" cy="884555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14">
            <a:extLst>
              <a:ext uri="{FF2B5EF4-FFF2-40B4-BE49-F238E27FC236}">
                <a16:creationId xmlns:a16="http://schemas.microsoft.com/office/drawing/2014/main" id="{4D6789FE-E449-4A93-BB00-6D3DAC34C863}"/>
              </a:ext>
            </a:extLst>
          </p:cNvPr>
          <p:cNvSpPr>
            <a:spLocks noChangeAspect="1"/>
          </p:cNvSpPr>
          <p:nvPr/>
        </p:nvSpPr>
        <p:spPr>
          <a:xfrm>
            <a:off x="7383145" y="1335653"/>
            <a:ext cx="884555" cy="884555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15">
            <a:extLst>
              <a:ext uri="{FF2B5EF4-FFF2-40B4-BE49-F238E27FC236}">
                <a16:creationId xmlns:a16="http://schemas.microsoft.com/office/drawing/2014/main" id="{E4B55973-7303-4719-AB22-46038330B1C0}"/>
              </a:ext>
            </a:extLst>
          </p:cNvPr>
          <p:cNvSpPr>
            <a:spLocks noChangeAspect="1"/>
          </p:cNvSpPr>
          <p:nvPr/>
        </p:nvSpPr>
        <p:spPr>
          <a:xfrm>
            <a:off x="1182369" y="4831329"/>
            <a:ext cx="884555" cy="884555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16">
            <a:extLst>
              <a:ext uri="{FF2B5EF4-FFF2-40B4-BE49-F238E27FC236}">
                <a16:creationId xmlns:a16="http://schemas.microsoft.com/office/drawing/2014/main" id="{C07AC74F-A846-402A-A462-89FDE91CD76E}"/>
              </a:ext>
            </a:extLst>
          </p:cNvPr>
          <p:cNvSpPr>
            <a:spLocks noChangeAspect="1"/>
          </p:cNvSpPr>
          <p:nvPr/>
        </p:nvSpPr>
        <p:spPr>
          <a:xfrm>
            <a:off x="7383144" y="4826487"/>
            <a:ext cx="884555" cy="884555"/>
          </a:xfrm>
          <a:prstGeom prst="rect">
            <a:avLst/>
          </a:prstGeom>
          <a:noFill/>
          <a:ln w="38100">
            <a:solidFill>
              <a:srgbClr val="DA4A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8">
            <a:extLst>
              <a:ext uri="{FF2B5EF4-FFF2-40B4-BE49-F238E27FC236}">
                <a16:creationId xmlns:a16="http://schemas.microsoft.com/office/drawing/2014/main" id="{44A3D321-2E86-4E38-B3B9-E8CAC3A091F0}"/>
              </a:ext>
            </a:extLst>
          </p:cNvPr>
          <p:cNvSpPr/>
          <p:nvPr/>
        </p:nvSpPr>
        <p:spPr>
          <a:xfrm>
            <a:off x="11124784" y="1229194"/>
            <a:ext cx="644577" cy="8844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9">
            <a:extLst>
              <a:ext uri="{FF2B5EF4-FFF2-40B4-BE49-F238E27FC236}">
                <a16:creationId xmlns:a16="http://schemas.microsoft.com/office/drawing/2014/main" id="{1A181F87-DB6C-4958-A2C3-266C5177BA17}"/>
              </a:ext>
            </a:extLst>
          </p:cNvPr>
          <p:cNvSpPr/>
          <p:nvPr/>
        </p:nvSpPr>
        <p:spPr>
          <a:xfrm>
            <a:off x="11119787" y="4721902"/>
            <a:ext cx="644577" cy="8844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10">
            <a:extLst>
              <a:ext uri="{FF2B5EF4-FFF2-40B4-BE49-F238E27FC236}">
                <a16:creationId xmlns:a16="http://schemas.microsoft.com/office/drawing/2014/main" id="{18672621-80B6-4BC8-B0AE-4097B0F783E7}"/>
              </a:ext>
            </a:extLst>
          </p:cNvPr>
          <p:cNvSpPr/>
          <p:nvPr/>
        </p:nvSpPr>
        <p:spPr>
          <a:xfrm>
            <a:off x="4878882" y="4719404"/>
            <a:ext cx="644577" cy="8844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11">
            <a:extLst>
              <a:ext uri="{FF2B5EF4-FFF2-40B4-BE49-F238E27FC236}">
                <a16:creationId xmlns:a16="http://schemas.microsoft.com/office/drawing/2014/main" id="{9080CB5E-68E0-4D01-A04B-09FDE1CBFE7C}"/>
              </a:ext>
            </a:extLst>
          </p:cNvPr>
          <p:cNvSpPr/>
          <p:nvPr/>
        </p:nvSpPr>
        <p:spPr>
          <a:xfrm>
            <a:off x="4878883" y="1229194"/>
            <a:ext cx="644577" cy="88442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12">
            <a:extLst>
              <a:ext uri="{FF2B5EF4-FFF2-40B4-BE49-F238E27FC236}">
                <a16:creationId xmlns:a16="http://schemas.microsoft.com/office/drawing/2014/main" id="{A428B028-BCCE-4042-BA54-F49DA1BFF2AD}"/>
              </a:ext>
            </a:extLst>
          </p:cNvPr>
          <p:cNvSpPr/>
          <p:nvPr/>
        </p:nvSpPr>
        <p:spPr>
          <a:xfrm>
            <a:off x="8763833" y="127416"/>
            <a:ext cx="607101" cy="52465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13">
            <a:extLst>
              <a:ext uri="{FF2B5EF4-FFF2-40B4-BE49-F238E27FC236}">
                <a16:creationId xmlns:a16="http://schemas.microsoft.com/office/drawing/2014/main" id="{9FC56DDB-FE3C-4E17-A510-5D080CF33FFE}"/>
              </a:ext>
            </a:extLst>
          </p:cNvPr>
          <p:cNvSpPr/>
          <p:nvPr/>
        </p:nvSpPr>
        <p:spPr>
          <a:xfrm>
            <a:off x="2595379" y="3590242"/>
            <a:ext cx="607101" cy="52465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14">
            <a:extLst>
              <a:ext uri="{FF2B5EF4-FFF2-40B4-BE49-F238E27FC236}">
                <a16:creationId xmlns:a16="http://schemas.microsoft.com/office/drawing/2014/main" id="{C05DCA57-021F-4342-ADFD-D8AE81B8832E}"/>
              </a:ext>
            </a:extLst>
          </p:cNvPr>
          <p:cNvSpPr/>
          <p:nvPr/>
        </p:nvSpPr>
        <p:spPr>
          <a:xfrm>
            <a:off x="8758836" y="3590242"/>
            <a:ext cx="607101" cy="52465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15">
            <a:extLst>
              <a:ext uri="{FF2B5EF4-FFF2-40B4-BE49-F238E27FC236}">
                <a16:creationId xmlns:a16="http://schemas.microsoft.com/office/drawing/2014/main" id="{F82294A6-8565-48D6-A2D1-D0064381EA65}"/>
              </a:ext>
            </a:extLst>
          </p:cNvPr>
          <p:cNvSpPr/>
          <p:nvPr/>
        </p:nvSpPr>
        <p:spPr>
          <a:xfrm>
            <a:off x="2595380" y="127415"/>
            <a:ext cx="607101" cy="524657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7"/>
    </mc:Choice>
    <mc:Fallback xmlns="">
      <p:transition spd="slow" advTm="846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A3B2-6A36-4138-8CB8-36ED1FE0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5CFA-E4A9-4037-AB74-10FEECC9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305595"/>
            <a:ext cx="11284868" cy="4880584"/>
          </a:xfr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rgbClr val="FEB80A"/>
                </a:solidFill>
              </a:rPr>
              <a:t>A new blur image dataset</a:t>
            </a:r>
            <a:r>
              <a:rPr lang="en-US" sz="3200" dirty="0">
                <a:solidFill>
                  <a:srgbClr val="FEB80A"/>
                </a:solidFill>
              </a:rPr>
              <a:t> </a:t>
            </a:r>
            <a:r>
              <a:rPr lang="en-US" sz="3200" dirty="0"/>
              <a:t>with ground truth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FEB80A"/>
                </a:solidFill>
              </a:rPr>
              <a:t>Multi-scale CNN architecture</a:t>
            </a:r>
            <a:r>
              <a:rPr lang="en-US" sz="3200" dirty="0"/>
              <a:t> resembling coarse-to-fine approach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FEB80A"/>
                </a:solidFill>
              </a:rPr>
              <a:t>End-to-end direct image deblurring</a:t>
            </a:r>
            <a:r>
              <a:rPr lang="en-US" sz="3200" dirty="0"/>
              <a:t> without kernel estimation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FEB80A"/>
                </a:solidFill>
              </a:rPr>
              <a:t>Superior performance</a:t>
            </a:r>
            <a:r>
              <a:rPr lang="en-US" sz="3200" dirty="0"/>
              <a:t> compared to other methods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86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1"/>
    </mc:Choice>
    <mc:Fallback xmlns="">
      <p:transition spd="slow" advTm="2443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42950" y="1976121"/>
            <a:ext cx="6574694" cy="27238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</a:rPr>
              <a:t>Thank you</a:t>
            </a:r>
          </a:p>
          <a:p>
            <a:pPr algn="ctr"/>
            <a:endParaRPr lang="en-US" altLang="ko-KR" sz="2800" dirty="0">
              <a:ln w="0"/>
              <a:solidFill>
                <a:srgbClr val="F0720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Semilight" panose="020B0402040204020203" pitchFamily="34" charset="0"/>
              <a:cs typeface="Segoe UI Semilight" panose="020B0402040204020203" pitchFamily="34" charset="0"/>
              <a:hlinkClick r:id="rId3"/>
            </a:endParaRPr>
          </a:p>
          <a:p>
            <a:pPr algn="ctr"/>
            <a:r>
              <a:rPr lang="en-US" altLang="ko-KR" sz="2800" dirty="0">
                <a:ln w="0"/>
                <a:solidFill>
                  <a:srgbClr val="F0720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Segoe UI Semilight" panose="020B0402040204020203" pitchFamily="34" charset="0"/>
                <a:hlinkClick r:id="rId3"/>
              </a:rPr>
              <a:t>http://cv.snu.ac.kr</a:t>
            </a:r>
            <a:endParaRPr lang="en-US" altLang="ko-KR" sz="2800" b="0" cap="none" spc="0" dirty="0">
              <a:ln w="0"/>
              <a:solidFill>
                <a:srgbClr val="F0720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Segoe UI Semilight" panose="020B0402040204020203" pitchFamily="34" charset="0"/>
            </a:endParaRPr>
          </a:p>
        </p:txBody>
      </p:sp>
      <p:pic>
        <p:nvPicPr>
          <p:cNvPr id="9" name="Picture 2" descr="CVPR 2017">
            <a:extLst>
              <a:ext uri="{FF2B5EF4-FFF2-40B4-BE49-F238E27FC236}">
                <a16:creationId xmlns:a16="http://schemas.microsoft.com/office/drawing/2014/main" id="{C2D6274E-9866-4A69-A0D3-C5DA744F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612055" cy="6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89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"/>
    </mc:Choice>
    <mc:Fallback xmlns="">
      <p:transition spd="slow" advTm="623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43D3-A4B5-4311-AD2B-5F78F1BE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Introduction: </a:t>
            </a:r>
            <a:r>
              <a:rPr lang="en-US" dirty="0"/>
              <a:t>Dynamic Scene Deblurring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5657-8B5D-49F2-B618-442BFFAB6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EB80A"/>
                </a:solidFill>
              </a:rPr>
              <a:t>Locally varying blurs</a:t>
            </a:r>
            <a:r>
              <a:rPr lang="en-US" dirty="0">
                <a:solidFill>
                  <a:srgbClr val="FEB80A"/>
                </a:solidFill>
              </a:rPr>
              <a:t> </a:t>
            </a:r>
            <a:r>
              <a:rPr lang="en-US" dirty="0"/>
              <a:t>from various sources</a:t>
            </a:r>
          </a:p>
          <a:p>
            <a:pPr lvl="1"/>
            <a:r>
              <a:rPr lang="en-US" dirty="0"/>
              <a:t>Moving objects, depth variation, camera shake, …</a:t>
            </a:r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C050F540-3A27-42F2-98AC-333AA9DB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35" y="2382946"/>
            <a:ext cx="7277293" cy="4093478"/>
          </a:xfrm>
          <a:prstGeom prst="rect">
            <a:avLst/>
          </a:prstGeom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E8E701C1-C553-4EA5-B2E0-724023A48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334" y="2382946"/>
            <a:ext cx="7277293" cy="4093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357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4"/>
    </mc:Choice>
    <mc:Fallback xmlns="">
      <p:transition spd="slow" advTm="15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1FAB-5409-4CB3-B890-72A34FDB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Deblurring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A6FED-0FF6-4718-9903-615A087CA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44" y="1128690"/>
            <a:ext cx="10870406" cy="5268120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Energy Optimization</a:t>
            </a:r>
            <a:r>
              <a:rPr lang="en-US" dirty="0"/>
              <a:t>-based methods</a:t>
            </a:r>
          </a:p>
          <a:p>
            <a:pPr lvl="1"/>
            <a:r>
              <a:rPr lang="en-US" dirty="0"/>
              <a:t>Joint optimization of blur kernel &amp; latent image</a:t>
            </a:r>
          </a:p>
          <a:p>
            <a:pPr lvl="2"/>
            <a:r>
              <a:rPr lang="en-US" altLang="ko-KR" sz="1800" dirty="0"/>
              <a:t>Kim et al., “Dynamic Scene </a:t>
            </a:r>
            <a:r>
              <a:rPr lang="en-US" altLang="ko-KR" sz="1800" dirty="0" err="1"/>
              <a:t>Deblurring</a:t>
            </a:r>
            <a:r>
              <a:rPr lang="en-US" altLang="ko-KR" sz="1800" dirty="0"/>
              <a:t>,” ICCV 2013</a:t>
            </a:r>
          </a:p>
          <a:p>
            <a:pPr lvl="2"/>
            <a:r>
              <a:rPr lang="en-US" altLang="ko-KR" sz="1800" dirty="0"/>
              <a:t>Kim and Lee, “Segmentation-Free Dynamic Scene </a:t>
            </a:r>
            <a:r>
              <a:rPr lang="en-US" altLang="ko-KR" sz="1800" dirty="0" err="1"/>
              <a:t>Deblurring</a:t>
            </a:r>
            <a:r>
              <a:rPr lang="en-US" altLang="ko-KR" sz="1800" dirty="0"/>
              <a:t>,” CVPR 2014</a:t>
            </a:r>
            <a:endParaRPr lang="en-US" dirty="0"/>
          </a:p>
          <a:p>
            <a:pPr lvl="1"/>
            <a:r>
              <a:rPr lang="en-US" dirty="0"/>
              <a:t>Inaccurate blur kernel causes artifacts in latent image</a:t>
            </a:r>
          </a:p>
          <a:p>
            <a:pPr lvl="2"/>
            <a:endParaRPr lang="en-US" sz="1800" dirty="0"/>
          </a:p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Deep Learning</a:t>
            </a:r>
            <a:r>
              <a:rPr lang="en-US" dirty="0"/>
              <a:t>-based methods</a:t>
            </a:r>
          </a:p>
          <a:p>
            <a:pPr lvl="1"/>
            <a:r>
              <a:rPr lang="en-US" dirty="0"/>
              <a:t>Uniform blur deconvolution</a:t>
            </a:r>
          </a:p>
          <a:p>
            <a:pPr lvl="2"/>
            <a:r>
              <a:rPr lang="en-US" sz="1800" dirty="0"/>
              <a:t>Xu et al., “Deep Convolutional Neural Network for Image Deconvolution,” NIPS 2014</a:t>
            </a:r>
            <a:endParaRPr lang="en-US" dirty="0"/>
          </a:p>
          <a:p>
            <a:pPr lvl="1"/>
            <a:r>
              <a:rPr lang="en-US" dirty="0"/>
              <a:t>Local blur kernel classification</a:t>
            </a:r>
          </a:p>
          <a:p>
            <a:pPr lvl="2"/>
            <a:r>
              <a:rPr lang="en-US" sz="1800" dirty="0"/>
              <a:t>Sun et al., “Learning a Convolutional Neural Network for Non-uniform Motion Blur Removal,” CVPR 2015</a:t>
            </a:r>
          </a:p>
          <a:p>
            <a:pPr lvl="1"/>
            <a:r>
              <a:rPr lang="en-US" dirty="0"/>
              <a:t>Restrictive assumptions on blur kernels</a:t>
            </a:r>
          </a:p>
          <a:p>
            <a:pPr lvl="2"/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02"/>
    </mc:Choice>
    <mc:Fallback xmlns="">
      <p:transition spd="slow" advTm="2360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527380" y="5806715"/>
            <a:ext cx="10880848" cy="90372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7380" y="1957876"/>
            <a:ext cx="10880848" cy="99319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27380" y="3907630"/>
            <a:ext cx="10880848" cy="95098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7381" y="973790"/>
            <a:ext cx="10880848" cy="102918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27380" y="2914439"/>
            <a:ext cx="10880848" cy="102918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27380" y="4817665"/>
            <a:ext cx="10880848" cy="1029181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C4698-785F-4C13-B767-8C01CADA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Image Deblurring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F219E-E4A3-4DD7-95F6-5B4966654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2" y="973790"/>
            <a:ext cx="11200162" cy="5448782"/>
          </a:xfrm>
        </p:spPr>
        <p:txBody>
          <a:bodyPr/>
          <a:lstStyle/>
          <a:p>
            <a:r>
              <a:rPr lang="en-US" sz="2800" b="1" dirty="0"/>
              <a:t>Issue 1.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Cannot acquire GT sharp images and blurry images at the same time. </a:t>
            </a:r>
          </a:p>
          <a:p>
            <a:pPr>
              <a:buClr>
                <a:srgbClr val="FF0000"/>
              </a:buClr>
            </a:pPr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approach</a:t>
            </a:r>
          </a:p>
          <a:p>
            <a:pPr lvl="1"/>
            <a:r>
              <a:rPr lang="en-US" sz="2400" dirty="0"/>
              <a:t>Synthesize realistic data using </a:t>
            </a:r>
            <a:r>
              <a:rPr lang="en-US" sz="2400" b="1" dirty="0">
                <a:solidFill>
                  <a:srgbClr val="FEB80A"/>
                </a:solidFill>
              </a:rPr>
              <a:t>high-speed cameras</a:t>
            </a:r>
            <a:endParaRPr lang="en-US" sz="2400" dirty="0">
              <a:solidFill>
                <a:srgbClr val="FEB80A"/>
              </a:solidFill>
            </a:endParaRPr>
          </a:p>
          <a:p>
            <a:r>
              <a:rPr lang="en-US" sz="2800" b="1" dirty="0"/>
              <a:t>Issue 2.</a:t>
            </a:r>
          </a:p>
          <a:p>
            <a:pPr lvl="1"/>
            <a:r>
              <a:rPr lang="en-US" sz="2400" dirty="0"/>
              <a:t>Cannot acquire GT local blur kernels for every image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buClr>
                <a:srgbClr val="FF0000"/>
              </a:buClr>
            </a:pPr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approach</a:t>
            </a:r>
          </a:p>
          <a:p>
            <a:pPr lvl="1"/>
            <a:r>
              <a:rPr lang="en-US" altLang="ko-KR" sz="2400" dirty="0"/>
              <a:t>End-to-end learning of </a:t>
            </a:r>
            <a:r>
              <a:rPr lang="en-US" altLang="ko-KR" sz="2400" b="1" dirty="0">
                <a:solidFill>
                  <a:srgbClr val="FEB80A"/>
                </a:solidFill>
              </a:rPr>
              <a:t>sharp image directly</a:t>
            </a:r>
            <a:r>
              <a:rPr lang="en-US" altLang="ko-KR" sz="2400" dirty="0">
                <a:solidFill>
                  <a:srgbClr val="FEB80A"/>
                </a:solidFill>
              </a:rPr>
              <a:t> </a:t>
            </a:r>
            <a:r>
              <a:rPr lang="en-US" altLang="ko-KR" sz="2400" dirty="0"/>
              <a:t>without estimating kernels</a:t>
            </a:r>
          </a:p>
          <a:p>
            <a:r>
              <a:rPr lang="en-US" altLang="ko-KR" sz="2800" b="1" dirty="0"/>
              <a:t>Issue 3.</a:t>
            </a:r>
          </a:p>
          <a:p>
            <a:pPr lvl="1"/>
            <a:r>
              <a:rPr lang="en-US" altLang="ko-KR" sz="2400" dirty="0" err="1"/>
              <a:t>Deblurring</a:t>
            </a:r>
            <a:r>
              <a:rPr lang="en-US" altLang="ko-KR" sz="2400" dirty="0"/>
              <a:t> requires larger receptive filed</a:t>
            </a:r>
            <a:endParaRPr lang="en-US" altLang="ko-KR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>
              <a:buClr>
                <a:srgbClr val="FF0000"/>
              </a:buClr>
            </a:pPr>
            <a:r>
              <a:rPr lang="en-US" altLang="ko-K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approach</a:t>
            </a:r>
          </a:p>
          <a:p>
            <a:pPr lvl="1"/>
            <a:r>
              <a:rPr lang="en-US" altLang="ko-KR" sz="2400" dirty="0"/>
              <a:t>Use </a:t>
            </a:r>
            <a:r>
              <a:rPr lang="en-US" altLang="ko-KR" sz="2400" b="1" dirty="0">
                <a:solidFill>
                  <a:srgbClr val="FEB80A"/>
                </a:solidFill>
              </a:rPr>
              <a:t>multi-scale</a:t>
            </a:r>
            <a:r>
              <a:rPr lang="en-US" altLang="ko-KR" sz="2400" dirty="0"/>
              <a:t> (</a:t>
            </a:r>
            <a:r>
              <a:rPr lang="en-US" altLang="ko-KR" sz="2400" b="1" dirty="0">
                <a:solidFill>
                  <a:srgbClr val="FEB80A"/>
                </a:solidFill>
              </a:rPr>
              <a:t>hierarchical</a:t>
            </a:r>
            <a:r>
              <a:rPr lang="en-US" altLang="ko-KR" sz="2400" dirty="0"/>
              <a:t>) CNN structure</a:t>
            </a:r>
          </a:p>
        </p:txBody>
      </p:sp>
    </p:spTree>
    <p:extLst>
      <p:ext uri="{BB962C8B-B14F-4D97-AF65-F5344CB8AC3E}">
        <p14:creationId xmlns:p14="http://schemas.microsoft.com/office/powerpoint/2010/main" val="326279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0"/>
    </mc:Choice>
    <mc:Fallback xmlns="">
      <p:transition spd="slow" advTm="2603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4C83-70A2-486B-AFF6-4309704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 Dataset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FCDF-3975-44DE-AA53-2F2C450BC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140704"/>
            <a:ext cx="11316957" cy="839904"/>
          </a:xfrm>
        </p:spPr>
        <p:txBody>
          <a:bodyPr/>
          <a:lstStyle/>
          <a:p>
            <a:r>
              <a:rPr lang="en-US" dirty="0"/>
              <a:t>Followed camera imaging pipeline using high-speed camera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오른쪽 화살표 25">
            <a:extLst>
              <a:ext uri="{FF2B5EF4-FFF2-40B4-BE49-F238E27FC236}">
                <a16:creationId xmlns:a16="http://schemas.microsoft.com/office/drawing/2014/main" id="{619E105E-E898-4334-B7C3-A352F23A5786}"/>
              </a:ext>
            </a:extLst>
          </p:cNvPr>
          <p:cNvSpPr/>
          <p:nvPr/>
        </p:nvSpPr>
        <p:spPr>
          <a:xfrm>
            <a:off x="3204777" y="2603614"/>
            <a:ext cx="585528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26">
            <a:extLst>
              <a:ext uri="{FF2B5EF4-FFF2-40B4-BE49-F238E27FC236}">
                <a16:creationId xmlns:a16="http://schemas.microsoft.com/office/drawing/2014/main" id="{F9FA9E06-E9CC-4463-B3EA-5DA896797730}"/>
              </a:ext>
            </a:extLst>
          </p:cNvPr>
          <p:cNvSpPr/>
          <p:nvPr/>
        </p:nvSpPr>
        <p:spPr>
          <a:xfrm>
            <a:off x="2138018" y="2485670"/>
            <a:ext cx="886801" cy="4930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Light</a:t>
            </a:r>
            <a:endParaRPr lang="ko-KR" altLang="en-US" dirty="0"/>
          </a:p>
        </p:txBody>
      </p:sp>
      <p:sp>
        <p:nvSpPr>
          <p:cNvPr id="7" name="직사각형 27">
            <a:extLst>
              <a:ext uri="{FF2B5EF4-FFF2-40B4-BE49-F238E27FC236}">
                <a16:creationId xmlns:a16="http://schemas.microsoft.com/office/drawing/2014/main" id="{C59BB6B0-4877-4A1F-9D8A-199A58D9EAD1}"/>
              </a:ext>
            </a:extLst>
          </p:cNvPr>
          <p:cNvSpPr/>
          <p:nvPr/>
        </p:nvSpPr>
        <p:spPr>
          <a:xfrm>
            <a:off x="3970263" y="2485670"/>
            <a:ext cx="1133475" cy="4930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8" name="오른쪽 화살표 29">
            <a:extLst>
              <a:ext uri="{FF2B5EF4-FFF2-40B4-BE49-F238E27FC236}">
                <a16:creationId xmlns:a16="http://schemas.microsoft.com/office/drawing/2014/main" id="{02828F16-B785-4749-90F9-6470786894D1}"/>
              </a:ext>
            </a:extLst>
          </p:cNvPr>
          <p:cNvSpPr/>
          <p:nvPr/>
        </p:nvSpPr>
        <p:spPr>
          <a:xfrm>
            <a:off x="5283696" y="2603613"/>
            <a:ext cx="585528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EEBF32-6B76-4485-A345-D5ABD4BC5D2C}"/>
              </a:ext>
            </a:extLst>
          </p:cNvPr>
          <p:cNvSpPr txBox="1"/>
          <p:nvPr/>
        </p:nvSpPr>
        <p:spPr>
          <a:xfrm>
            <a:off x="4655758" y="1869905"/>
            <a:ext cx="184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Sensor signal accumulation</a:t>
            </a:r>
            <a:endParaRPr lang="ko-KR" altLang="en-US" dirty="0"/>
          </a:p>
        </p:txBody>
      </p:sp>
      <p:sp>
        <p:nvSpPr>
          <p:cNvPr id="10" name="직사각형 31">
            <a:extLst>
              <a:ext uri="{FF2B5EF4-FFF2-40B4-BE49-F238E27FC236}">
                <a16:creationId xmlns:a16="http://schemas.microsoft.com/office/drawing/2014/main" id="{9B5C783F-19AA-4593-BEAC-802FA65B41E7}"/>
              </a:ext>
            </a:extLst>
          </p:cNvPr>
          <p:cNvSpPr/>
          <p:nvPr/>
        </p:nvSpPr>
        <p:spPr>
          <a:xfrm>
            <a:off x="6052991" y="2488816"/>
            <a:ext cx="1352550" cy="4930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CRF </a:t>
            </a:r>
            <a:r>
              <a:rPr lang="en-US" altLang="ko-KR" i="1" dirty="0"/>
              <a:t>g</a:t>
            </a:r>
            <a:endParaRPr lang="ko-KR" altLang="en-US" i="1" dirty="0"/>
          </a:p>
        </p:txBody>
      </p:sp>
      <p:sp>
        <p:nvSpPr>
          <p:cNvPr id="11" name="직사각형 32">
            <a:extLst>
              <a:ext uri="{FF2B5EF4-FFF2-40B4-BE49-F238E27FC236}">
                <a16:creationId xmlns:a16="http://schemas.microsoft.com/office/drawing/2014/main" id="{590B2543-A385-46E0-AAB4-4A6C002F0A3F}"/>
              </a:ext>
            </a:extLst>
          </p:cNvPr>
          <p:cNvSpPr/>
          <p:nvPr/>
        </p:nvSpPr>
        <p:spPr>
          <a:xfrm>
            <a:off x="8354794" y="2135236"/>
            <a:ext cx="1847850" cy="1193928"/>
          </a:xfrm>
          <a:prstGeom prst="rect">
            <a:avLst/>
          </a:prstGeom>
          <a:solidFill>
            <a:srgbClr val="81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sp>
        <p:nvSpPr>
          <p:cNvPr id="12" name="오른쪽 화살표 34">
            <a:extLst>
              <a:ext uri="{FF2B5EF4-FFF2-40B4-BE49-F238E27FC236}">
                <a16:creationId xmlns:a16="http://schemas.microsoft.com/office/drawing/2014/main" id="{59198621-0326-47E5-B887-6ABB7A4C9E8E}"/>
              </a:ext>
            </a:extLst>
          </p:cNvPr>
          <p:cNvSpPr/>
          <p:nvPr/>
        </p:nvSpPr>
        <p:spPr>
          <a:xfrm>
            <a:off x="7589677" y="2603613"/>
            <a:ext cx="585528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C200C4-FCBD-4052-95F6-50151CB62312}"/>
              </a:ext>
            </a:extLst>
          </p:cNvPr>
          <p:cNvSpPr txBox="1"/>
          <p:nvPr/>
        </p:nvSpPr>
        <p:spPr>
          <a:xfrm>
            <a:off x="2883209" y="2135236"/>
            <a:ext cx="122866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Exposure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35">
                <a:extLst>
                  <a:ext uri="{FF2B5EF4-FFF2-40B4-BE49-F238E27FC236}">
                    <a16:creationId xmlns:a16="http://schemas.microsoft.com/office/drawing/2014/main" id="{4258B16D-68B3-4199-BEAE-6A2C3DB5DCD2}"/>
                  </a:ext>
                </a:extLst>
              </p:cNvPr>
              <p:cNvSpPr/>
              <p:nvPr/>
            </p:nvSpPr>
            <p:spPr>
              <a:xfrm>
                <a:off x="6659525" y="5414720"/>
                <a:ext cx="4832408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ko-KR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  <m:e>
                              <m:r>
                                <a:rPr lang="en-US" altLang="ko-KR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d>
                                <m:dPr>
                                  <m:ctrlPr>
                                    <a:rPr lang="en-US" altLang="ko-KR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nary>
                          <m:r>
                            <a:rPr lang="en-US" altLang="ko-KR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d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altLang="ko-KR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ko-KR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p>
                            <m:e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35">
                <a:extLst>
                  <a:ext uri="{FF2B5EF4-FFF2-40B4-BE49-F238E27FC236}">
                    <a16:creationId xmlns:a16="http://schemas.microsoft.com/office/drawing/2014/main" id="{4258B16D-68B3-4199-BEAE-6A2C3DB5D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525" y="5414720"/>
                <a:ext cx="4832408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5F805F-B279-4986-AAA6-CB99A7E9033F}"/>
              </a:ext>
            </a:extLst>
          </p:cNvPr>
          <p:cNvSpPr txBox="1"/>
          <p:nvPr/>
        </p:nvSpPr>
        <p:spPr>
          <a:xfrm>
            <a:off x="6904137" y="1819406"/>
            <a:ext cx="184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Camera response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1" t="3116" r="14530" b="3419"/>
          <a:stretch/>
        </p:blipFill>
        <p:spPr>
          <a:xfrm>
            <a:off x="7504195" y="3533926"/>
            <a:ext cx="1571534" cy="1428667"/>
          </a:xfrm>
          <a:prstGeom prst="rect">
            <a:avLst/>
          </a:prstGeom>
          <a:effectLst>
            <a:glow rad="63500">
              <a:schemeClr val="bg2">
                <a:lumMod val="20000"/>
                <a:lumOff val="80000"/>
                <a:alpha val="40000"/>
              </a:schemeClr>
            </a:glow>
            <a:softEdge rad="63500"/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79FCDF-3975-44DE-AA53-2F2C450BCD26}"/>
              </a:ext>
            </a:extLst>
          </p:cNvPr>
          <p:cNvSpPr txBox="1">
            <a:spLocks/>
          </p:cNvSpPr>
          <p:nvPr/>
        </p:nvSpPr>
        <p:spPr bwMode="auto">
          <a:xfrm>
            <a:off x="527381" y="3533926"/>
            <a:ext cx="6721981" cy="222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1" fontAlgn="base" latinLnBrk="0" hangingPunct="1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Used GoPro4 Hero Black camera</a:t>
            </a:r>
          </a:p>
          <a:p>
            <a:pPr lvl="1"/>
            <a:r>
              <a:rPr lang="en-US" dirty="0"/>
              <a:t>240 fps video </a:t>
            </a:r>
          </a:p>
          <a:p>
            <a:r>
              <a:rPr lang="en-US" dirty="0"/>
              <a:t>Blurry images are generated by averaging varying number (7-13) of frames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961770" y="3037909"/>
                <a:ext cx="146623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ko-KR" altLang="en-US" b="1" i="1" dirty="0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770" y="3037909"/>
                <a:ext cx="1466235" cy="379656"/>
              </a:xfrm>
              <a:prstGeom prst="rect">
                <a:avLst/>
              </a:prstGeom>
              <a:blipFill>
                <a:blip r:embed="rId7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59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85"/>
    </mc:Choice>
    <mc:Fallback xmlns="">
      <p:transition spd="slow" advTm="1558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4C83-70A2-486B-AFF6-4309704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 Dataset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1482F-C183-425A-B71D-B51F60E0A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93" y="4965721"/>
            <a:ext cx="7724813" cy="1460111"/>
          </a:xfrm>
        </p:spPr>
        <p:txBody>
          <a:bodyPr/>
          <a:lstStyle/>
          <a:p>
            <a:r>
              <a:rPr lang="en-US" sz="2400" dirty="0"/>
              <a:t>3214 pairs of sharp and blurry images are acquired</a:t>
            </a:r>
          </a:p>
          <a:p>
            <a:pPr lvl="1"/>
            <a:r>
              <a:rPr lang="en-US" sz="2000" dirty="0"/>
              <a:t>2013 pairs for training </a:t>
            </a:r>
          </a:p>
          <a:p>
            <a:pPr lvl="1"/>
            <a:r>
              <a:rPr lang="en-US" sz="2000" dirty="0"/>
              <a:t>1111 pairs for test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E3CA52-3A19-46C2-9B3C-0930838D389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52" y="1346881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FE0FF6-118B-4F92-8AD8-6C13AEE3E46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98" y="1621262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81EE66-74B5-49D5-8DCF-38807B0355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4" y="1890038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130007-C0D9-4DFD-BAD9-D96ED28FA13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17" y="2035495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FBF880-164A-48D7-9B73-904A1FD581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8" y="1965947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6FFE2A-25A5-4F01-B9F3-046F27E3802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77" y="805464"/>
            <a:ext cx="3480247" cy="195764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A38DBC-FA56-4ACF-8400-F2DAECFA557E}"/>
              </a:ext>
            </a:extLst>
          </p:cNvPr>
          <p:cNvSpPr>
            <a:spLocks noChangeAspect="1"/>
          </p:cNvSpPr>
          <p:nvPr/>
        </p:nvSpPr>
        <p:spPr>
          <a:xfrm rot="20097827">
            <a:off x="6136311" y="1872657"/>
            <a:ext cx="1166462" cy="466466"/>
          </a:xfrm>
          <a:prstGeom prst="rightArrow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0CDA8A-24CF-43F4-82D4-BC1537D00D0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77" y="3295682"/>
            <a:ext cx="3480247" cy="195764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97CEFD-9414-4CD7-8CE7-9AF9BF6FD875}"/>
              </a:ext>
            </a:extLst>
          </p:cNvPr>
          <p:cNvSpPr txBox="1"/>
          <p:nvPr/>
        </p:nvSpPr>
        <p:spPr>
          <a:xfrm>
            <a:off x="8211077" y="2806431"/>
            <a:ext cx="3480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Blurry image (averaged)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C48FD8-E691-48D8-A5A8-679CD4DB32FC}"/>
              </a:ext>
            </a:extLst>
          </p:cNvPr>
          <p:cNvSpPr txBox="1"/>
          <p:nvPr/>
        </p:nvSpPr>
        <p:spPr>
          <a:xfrm>
            <a:off x="8211077" y="5324330"/>
            <a:ext cx="34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Sharp image (middle frame)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10CF73-3290-4AED-A300-8999711B83D7}"/>
              </a:ext>
            </a:extLst>
          </p:cNvPr>
          <p:cNvSpPr txBox="1"/>
          <p:nvPr/>
        </p:nvSpPr>
        <p:spPr>
          <a:xfrm>
            <a:off x="5996216" y="1459307"/>
            <a:ext cx="164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Averaging</a:t>
            </a:r>
            <a:endParaRPr lang="en-US" b="1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BA096C9-4B5C-4847-B98B-E15BFFB0185B}"/>
              </a:ext>
            </a:extLst>
          </p:cNvPr>
          <p:cNvSpPr>
            <a:spLocks noChangeAspect="1"/>
          </p:cNvSpPr>
          <p:nvPr/>
        </p:nvSpPr>
        <p:spPr>
          <a:xfrm rot="1354005">
            <a:off x="6192683" y="2924774"/>
            <a:ext cx="1166462" cy="466466"/>
          </a:xfrm>
          <a:prstGeom prst="rightArrow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BB8E5F-79EB-49DC-90DC-D7DB686EDAE8}"/>
              </a:ext>
            </a:extLst>
          </p:cNvPr>
          <p:cNvSpPr txBox="1"/>
          <p:nvPr/>
        </p:nvSpPr>
        <p:spPr>
          <a:xfrm>
            <a:off x="5790607" y="3564932"/>
            <a:ext cx="169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Middle frame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4F1AFC-F636-4591-91BE-7F7814521244}"/>
              </a:ext>
            </a:extLst>
          </p:cNvPr>
          <p:cNvSpPr txBox="1"/>
          <p:nvPr/>
        </p:nvSpPr>
        <p:spPr>
          <a:xfrm>
            <a:off x="806499" y="4037108"/>
            <a:ext cx="4399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High-speed video frames</a:t>
            </a:r>
          </a:p>
        </p:txBody>
      </p:sp>
      <p:pic>
        <p:nvPicPr>
          <p:cNvPr id="23" name="Picture 21">
            <a:extLst>
              <a:ext uri="{FF2B5EF4-FFF2-40B4-BE49-F238E27FC236}">
                <a16:creationId xmlns:a16="http://schemas.microsoft.com/office/drawing/2014/main" id="{0DFBF880-164A-48D7-9B73-904A1FD581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1" y="2305951"/>
            <a:ext cx="3475559" cy="195499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3" name="자유형 2"/>
          <p:cNvSpPr/>
          <p:nvPr/>
        </p:nvSpPr>
        <p:spPr>
          <a:xfrm>
            <a:off x="2284872" y="1956325"/>
            <a:ext cx="2302574" cy="1700213"/>
          </a:xfrm>
          <a:custGeom>
            <a:avLst/>
            <a:gdLst>
              <a:gd name="connsiteX0" fmla="*/ 0 w 2914650"/>
              <a:gd name="connsiteY0" fmla="*/ 1700213 h 1700213"/>
              <a:gd name="connsiteX1" fmla="*/ 50006 w 2914650"/>
              <a:gd name="connsiteY1" fmla="*/ 1635919 h 1700213"/>
              <a:gd name="connsiteX2" fmla="*/ 128587 w 2914650"/>
              <a:gd name="connsiteY2" fmla="*/ 1550194 h 1700213"/>
              <a:gd name="connsiteX3" fmla="*/ 307181 w 2914650"/>
              <a:gd name="connsiteY3" fmla="*/ 1428750 h 1700213"/>
              <a:gd name="connsiteX4" fmla="*/ 414337 w 2914650"/>
              <a:gd name="connsiteY4" fmla="*/ 1371600 h 1700213"/>
              <a:gd name="connsiteX5" fmla="*/ 450056 w 2914650"/>
              <a:gd name="connsiteY5" fmla="*/ 1357313 h 1700213"/>
              <a:gd name="connsiteX6" fmla="*/ 514350 w 2914650"/>
              <a:gd name="connsiteY6" fmla="*/ 1321594 h 1700213"/>
              <a:gd name="connsiteX7" fmla="*/ 585787 w 2914650"/>
              <a:gd name="connsiteY7" fmla="*/ 1300163 h 1700213"/>
              <a:gd name="connsiteX8" fmla="*/ 800100 w 2914650"/>
              <a:gd name="connsiteY8" fmla="*/ 1250157 h 1700213"/>
              <a:gd name="connsiteX9" fmla="*/ 907256 w 2914650"/>
              <a:gd name="connsiteY9" fmla="*/ 1228725 h 1700213"/>
              <a:gd name="connsiteX10" fmla="*/ 1085850 w 2914650"/>
              <a:gd name="connsiteY10" fmla="*/ 1200150 h 1700213"/>
              <a:gd name="connsiteX11" fmla="*/ 1693068 w 2914650"/>
              <a:gd name="connsiteY11" fmla="*/ 1178719 h 1700213"/>
              <a:gd name="connsiteX12" fmla="*/ 1885950 w 2914650"/>
              <a:gd name="connsiteY12" fmla="*/ 1128713 h 1700213"/>
              <a:gd name="connsiteX13" fmla="*/ 2228850 w 2914650"/>
              <a:gd name="connsiteY13" fmla="*/ 1014413 h 1700213"/>
              <a:gd name="connsiteX14" fmla="*/ 2357437 w 2914650"/>
              <a:gd name="connsiteY14" fmla="*/ 942975 h 1700213"/>
              <a:gd name="connsiteX15" fmla="*/ 2586037 w 2914650"/>
              <a:gd name="connsiteY15" fmla="*/ 757238 h 1700213"/>
              <a:gd name="connsiteX16" fmla="*/ 2678906 w 2914650"/>
              <a:gd name="connsiteY16" fmla="*/ 671513 h 1700213"/>
              <a:gd name="connsiteX17" fmla="*/ 2750343 w 2914650"/>
              <a:gd name="connsiteY17" fmla="*/ 592932 h 1700213"/>
              <a:gd name="connsiteX18" fmla="*/ 2814637 w 2914650"/>
              <a:gd name="connsiteY18" fmla="*/ 464344 h 1700213"/>
              <a:gd name="connsiteX19" fmla="*/ 2828925 w 2914650"/>
              <a:gd name="connsiteY19" fmla="*/ 392907 h 1700213"/>
              <a:gd name="connsiteX20" fmla="*/ 2850356 w 2914650"/>
              <a:gd name="connsiteY20" fmla="*/ 228600 h 1700213"/>
              <a:gd name="connsiteX21" fmla="*/ 2864643 w 2914650"/>
              <a:gd name="connsiteY21" fmla="*/ 164307 h 1700213"/>
              <a:gd name="connsiteX22" fmla="*/ 2871787 w 2914650"/>
              <a:gd name="connsiteY22" fmla="*/ 121444 h 1700213"/>
              <a:gd name="connsiteX23" fmla="*/ 2886075 w 2914650"/>
              <a:gd name="connsiteY23" fmla="*/ 71438 h 1700213"/>
              <a:gd name="connsiteX24" fmla="*/ 2900362 w 2914650"/>
              <a:gd name="connsiteY24" fmla="*/ 42863 h 1700213"/>
              <a:gd name="connsiteX25" fmla="*/ 2914650 w 2914650"/>
              <a:gd name="connsiteY25" fmla="*/ 0 h 170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914650" h="1700213">
                <a:moveTo>
                  <a:pt x="0" y="1700213"/>
                </a:moveTo>
                <a:cubicBezTo>
                  <a:pt x="50483" y="1624487"/>
                  <a:pt x="6840" y="1683881"/>
                  <a:pt x="50006" y="1635919"/>
                </a:cubicBezTo>
                <a:cubicBezTo>
                  <a:pt x="78018" y="1604794"/>
                  <a:pt x="97138" y="1577150"/>
                  <a:pt x="128587" y="1550194"/>
                </a:cubicBezTo>
                <a:cubicBezTo>
                  <a:pt x="180401" y="1505782"/>
                  <a:pt x="249198" y="1459674"/>
                  <a:pt x="307181" y="1428750"/>
                </a:cubicBezTo>
                <a:cubicBezTo>
                  <a:pt x="342900" y="1409700"/>
                  <a:pt x="378129" y="1389704"/>
                  <a:pt x="414337" y="1371600"/>
                </a:cubicBezTo>
                <a:cubicBezTo>
                  <a:pt x="425807" y="1365865"/>
                  <a:pt x="438586" y="1363048"/>
                  <a:pt x="450056" y="1357313"/>
                </a:cubicBezTo>
                <a:cubicBezTo>
                  <a:pt x="471984" y="1346349"/>
                  <a:pt x="491755" y="1331108"/>
                  <a:pt x="514350" y="1321594"/>
                </a:cubicBezTo>
                <a:cubicBezTo>
                  <a:pt x="537263" y="1311947"/>
                  <a:pt x="562080" y="1307649"/>
                  <a:pt x="585787" y="1300163"/>
                </a:cubicBezTo>
                <a:cubicBezTo>
                  <a:pt x="715504" y="1259200"/>
                  <a:pt x="589290" y="1290698"/>
                  <a:pt x="800100" y="1250157"/>
                </a:cubicBezTo>
                <a:lnTo>
                  <a:pt x="907256" y="1228725"/>
                </a:lnTo>
                <a:cubicBezTo>
                  <a:pt x="966787" y="1219200"/>
                  <a:pt x="1025695" y="1204160"/>
                  <a:pt x="1085850" y="1200150"/>
                </a:cubicBezTo>
                <a:cubicBezTo>
                  <a:pt x="1359392" y="1181916"/>
                  <a:pt x="1157223" y="1194029"/>
                  <a:pt x="1693068" y="1178719"/>
                </a:cubicBezTo>
                <a:cubicBezTo>
                  <a:pt x="1820578" y="1153218"/>
                  <a:pt x="1715674" y="1176391"/>
                  <a:pt x="1885950" y="1128713"/>
                </a:cubicBezTo>
                <a:cubicBezTo>
                  <a:pt x="2047532" y="1083469"/>
                  <a:pt x="1891009" y="1154209"/>
                  <a:pt x="2228850" y="1014413"/>
                </a:cubicBezTo>
                <a:cubicBezTo>
                  <a:pt x="2274157" y="995665"/>
                  <a:pt x="2315083" y="967681"/>
                  <a:pt x="2357437" y="942975"/>
                </a:cubicBezTo>
                <a:cubicBezTo>
                  <a:pt x="2432165" y="899383"/>
                  <a:pt x="2555407" y="783941"/>
                  <a:pt x="2586037" y="757238"/>
                </a:cubicBezTo>
                <a:cubicBezTo>
                  <a:pt x="2617792" y="729554"/>
                  <a:pt x="2648323" y="700487"/>
                  <a:pt x="2678906" y="671513"/>
                </a:cubicBezTo>
                <a:cubicBezTo>
                  <a:pt x="2694620" y="656626"/>
                  <a:pt x="2737768" y="615181"/>
                  <a:pt x="2750343" y="592932"/>
                </a:cubicBezTo>
                <a:cubicBezTo>
                  <a:pt x="2773923" y="551213"/>
                  <a:pt x="2793206" y="507207"/>
                  <a:pt x="2814637" y="464344"/>
                </a:cubicBezTo>
                <a:cubicBezTo>
                  <a:pt x="2819400" y="440532"/>
                  <a:pt x="2825323" y="416922"/>
                  <a:pt x="2828925" y="392907"/>
                </a:cubicBezTo>
                <a:cubicBezTo>
                  <a:pt x="2856765" y="207304"/>
                  <a:pt x="2809420" y="453750"/>
                  <a:pt x="2850356" y="228600"/>
                </a:cubicBezTo>
                <a:cubicBezTo>
                  <a:pt x="2854283" y="207000"/>
                  <a:pt x="2860338" y="185834"/>
                  <a:pt x="2864643" y="164307"/>
                </a:cubicBezTo>
                <a:cubicBezTo>
                  <a:pt x="2867484" y="150104"/>
                  <a:pt x="2868946" y="135647"/>
                  <a:pt x="2871787" y="121444"/>
                </a:cubicBezTo>
                <a:cubicBezTo>
                  <a:pt x="2874053" y="110114"/>
                  <a:pt x="2880968" y="83354"/>
                  <a:pt x="2886075" y="71438"/>
                </a:cubicBezTo>
                <a:cubicBezTo>
                  <a:pt x="2890270" y="61650"/>
                  <a:pt x="2896407" y="52751"/>
                  <a:pt x="2900362" y="42863"/>
                </a:cubicBezTo>
                <a:cubicBezTo>
                  <a:pt x="2905955" y="28880"/>
                  <a:pt x="2914650" y="0"/>
                  <a:pt x="2914650" y="0"/>
                </a:cubicBezTo>
              </a:path>
            </a:pathLst>
          </a:custGeom>
          <a:noFill/>
          <a:ln w="698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2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87"/>
    </mc:Choice>
    <mc:Fallback xmlns="">
      <p:transition spd="slow" advTm="1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1" grpId="0"/>
      <p:bldP spid="33" grpId="0"/>
      <p:bldP spid="34" grpId="0" animBg="1"/>
      <p:bldP spid="35" grpId="0"/>
      <p:bldP spid="36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767224" y="982986"/>
            <a:ext cx="10265537" cy="564266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BA68E-21E9-4E70-9959-F4839DD0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Multi-scale CNN Architecture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0560389E-B300-4B24-B830-2343D407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78" y="1179841"/>
            <a:ext cx="9308432" cy="506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1"/>
    </mc:Choice>
    <mc:Fallback xmlns="">
      <p:transition spd="slow" advTm="2126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D674-7566-4B5C-B7D5-FB6DBD64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662D03-DAAE-44FD-96E2-CBF29A610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Multi-scale MSE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𝒄𝒐𝒏𝒕</m:t>
                        </m:r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𝒆𝒏𝒕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𝑲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  <m:e>
                        <m:f>
                          <m:f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𝑳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ko-KR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b="1" dirty="0"/>
              </a:p>
              <a:p>
                <a:r>
                  <a:rPr lang="en-US" altLang="ko-KR" dirty="0"/>
                  <a:t>Adversarial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  <m:r>
                      <a:rPr lang="en-US" altLang="ko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𝒔𝒉𝒂𝒓𝒑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𝒃𝒍𝒖𝒓𝒓𝒚</m:t>
                            </m:r>
                          </m:sub>
                        </m:s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ko-KR" altLang="ko-KR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ko-KR" altLang="ko-KR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d>
                                  <m:dPr>
                                    <m:ctrlPr>
                                      <a:rPr lang="ko-KR" altLang="ko-KR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1" i="1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  <m:d>
                                      <m:dPr>
                                        <m:ctrlPr>
                                          <a:rPr lang="ko-KR" altLang="ko-KR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1" i="1">
                                            <a:latin typeface="Cambria Math" panose="02040503050406030204" pitchFamily="18" charset="0"/>
                                          </a:rPr>
                                          <m:t>𝑩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b="1" dirty="0"/>
              </a:p>
              <a:p>
                <a:r>
                  <a:rPr lang="en-US" altLang="ko-KR" b="1" dirty="0">
                    <a:solidFill>
                      <a:srgbClr val="FEB80A"/>
                    </a:solidFill>
                  </a:rPr>
                  <a:t>Total loss</a:t>
                </a:r>
              </a:p>
              <a:p>
                <a:pPr lvl="1"/>
                <a:r>
                  <a:rPr lang="en-US" altLang="ko-KR" dirty="0"/>
                  <a:t>Combined MSE and Adversarial loss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 smtClean="0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altLang="ko-KR" b="1" i="1">
                        <a:solidFill>
                          <a:srgbClr val="FEB80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𝒄𝒐𝒏𝒕</m:t>
                        </m:r>
                        <m:r>
                          <a:rPr lang="en-US" altLang="ko-KR" b="1" i="1" smtClean="0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𝒆𝒏𝒕</m:t>
                        </m:r>
                      </m:sub>
                    </m:sSub>
                    <m:r>
                      <a:rPr lang="en-US" altLang="ko-KR" b="1" i="1">
                        <a:solidFill>
                          <a:srgbClr val="FEB80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>
                        <a:solidFill>
                          <a:srgbClr val="FEB80A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ko-KR" b="1" i="1">
                        <a:solidFill>
                          <a:srgbClr val="FEB80A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EB80A"/>
                            </a:solidFill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</m:oMath>
                </a14:m>
                <a:endParaRPr lang="ko-KR" altLang="en-US" b="1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662D03-DAAE-44FD-96E2-CBF29A610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366" t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8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7"/>
    </mc:Choice>
    <mc:Fallback xmlns="">
      <p:transition spd="slow" advTm="1857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D51A-5BC8-49C5-AA6D-110B740C5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38E5-0EA4-4362-8FA6-B55A394B3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4024859"/>
            <a:ext cx="7934567" cy="824459"/>
          </a:xfrm>
        </p:spPr>
        <p:txBody>
          <a:bodyPr/>
          <a:lstStyle/>
          <a:p>
            <a:pPr lvl="1"/>
            <a:r>
              <a:rPr lang="en-US" dirty="0" err="1"/>
              <a:t>Köhler</a:t>
            </a:r>
            <a:r>
              <a:rPr lang="en-US" dirty="0"/>
              <a:t> dataset </a:t>
            </a:r>
            <a:r>
              <a:rPr lang="en-US" altLang="ko-KR" dirty="0"/>
              <a:t>(48 images)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60589B-7236-4D05-A74C-577F7369E5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47068"/>
                  </p:ext>
                </p:extLst>
              </p:nvPr>
            </p:nvGraphicFramePr>
            <p:xfrm>
              <a:off x="2031999" y="2401095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3039369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8644807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0984378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30387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7983529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7227259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Measure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Kim et al.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(CVPR2014)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Sun et al.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(CVPR2015)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12843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9307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PSNR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23.64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24.64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28.93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𝟐𝟗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kumimoji="0" lang="en-US" b="1" kern="1200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+mn-lt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29.08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3730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SSIM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0.8239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0.8429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0.9100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𝟗𝟏𝟔𝟐</m:t>
                                </m:r>
                              </m:oMath>
                            </m:oMathPara>
                          </a14:m>
                          <a:endParaRPr kumimoji="0" lang="en-US" b="1" kern="1200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+mn-lt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0.9135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86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960589B-7236-4D05-A74C-577F7369E5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047068"/>
                  </p:ext>
                </p:extLst>
              </p:nvPr>
            </p:nvGraphicFramePr>
            <p:xfrm>
              <a:off x="2031999" y="2401095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3039369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8644807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0984378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30387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7983529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7227259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Measure</a:t>
                          </a:r>
                        </a:p>
                      </a:txBody>
                      <a:tcPr anchor="ctr"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Kim et al.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(CVPR2014)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Sun et al.</a:t>
                          </a:r>
                        </a:p>
                        <a:p>
                          <a:pPr algn="ctr"/>
                          <a:r>
                            <a:rPr lang="en-US" sz="1600" dirty="0">
                              <a:latin typeface="+mn-lt"/>
                              <a:cs typeface="Times New Roman" panose="02020603050405020304" pitchFamily="18" charset="0"/>
                            </a:rPr>
                            <a:t>(CVPR2015)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12843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901" t="-104839" r="-201351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9103" t="-104839" r="-10044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351" t="-104839" r="-90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07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PSNR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208197" r="-3995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901" t="-208197" r="-3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901" t="-208197" r="-2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9103" t="-208197" r="-1004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351" t="-208197" r="-90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3730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SSIM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308197" r="-3995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901" t="-308197" r="-3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901" t="-308197" r="-2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99103" t="-308197" r="-1004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1351" t="-308197" r="-90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8607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E82E1CB-466B-4A89-9F7F-B6022ABA53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558256"/>
                  </p:ext>
                </p:extLst>
              </p:nvPr>
            </p:nvGraphicFramePr>
            <p:xfrm>
              <a:off x="2031999" y="4693603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3039369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8644807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0984378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30387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7983529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7227259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Measure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Kim et al.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(CVPR2014)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Sun et al.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(CVPR2015)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12843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39307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PSNR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24.68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25.22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25.74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26.02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𝟐𝟔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𝟒𝟖</m:t>
                                </m:r>
                              </m:oMath>
                            </m:oMathPara>
                          </a14:m>
                          <a:endParaRPr kumimoji="0" lang="en-US" b="1" kern="1200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+mn-lt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3730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SSIM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0.7937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0.7735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0.8042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0.8116</m:t>
                                </m:r>
                              </m:oMath>
                            </m:oMathPara>
                          </a14:m>
                          <a:endParaRPr lang="en-US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rtl="0" eaLnBrk="1" latinLnBrk="1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kumimoji="0" lang="en-US" b="1" kern="1200" dirty="0" smtClean="0">
                                    <a:solidFill>
                                      <a:schemeClr val="accent3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𝟖𝟎𝟕𝟗</m:t>
                                </m:r>
                              </m:oMath>
                            </m:oMathPara>
                          </a14:m>
                          <a:endParaRPr kumimoji="0" lang="en-US" b="1" kern="1200" dirty="0">
                            <a:solidFill>
                              <a:schemeClr val="accent3">
                                <a:lumMod val="40000"/>
                                <a:lumOff val="60000"/>
                              </a:schemeClr>
                            </a:solidFill>
                            <a:latin typeface="+mn-lt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27860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E82E1CB-466B-4A89-9F7F-B6022ABA53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8558256"/>
                  </p:ext>
                </p:extLst>
              </p:nvPr>
            </p:nvGraphicFramePr>
            <p:xfrm>
              <a:off x="2031999" y="4693603"/>
              <a:ext cx="8128002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3039369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38644807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20984378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3038781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4279835295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972272590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Measure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Kim et al.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(CVPR2014)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+mn-lt"/>
                              <a:cs typeface="Times New Roman" panose="02020603050405020304" pitchFamily="18" charset="0"/>
                            </a:rPr>
                            <a:t>Sun et al.</a:t>
                          </a: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ko-K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Times New Roman" panose="02020603050405020304" pitchFamily="18" charset="0"/>
                            </a:rPr>
                            <a:t>(CVPR2015)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chemeClr val="accent3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Ours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12843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901" t="-104839" r="-201351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99103" t="-104839" r="-10044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1351" t="-104839" r="-901" b="-2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93070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PSNR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208197" r="-39955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208197" r="-3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901" t="-208197" r="-2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99103" t="-208197" r="-1004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1351" t="-208197" r="-901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3730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SSIM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308197" r="-39955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901" t="-308197" r="-3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901" t="-308197" r="-2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99103" t="-308197" r="-1004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01351" t="-308197" r="-90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7860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내용 개체 틀 2"/>
          <p:cNvSpPr txBox="1">
            <a:spLocks/>
          </p:cNvSpPr>
          <p:nvPr/>
        </p:nvSpPr>
        <p:spPr>
          <a:xfrm>
            <a:off x="528850" y="947532"/>
            <a:ext cx="8748464" cy="1087604"/>
          </a:xfrm>
          <a:prstGeom prst="rect">
            <a:avLst/>
          </a:prstGeom>
        </p:spPr>
        <p:txBody>
          <a:bodyPr/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altLang="ko-KR" dirty="0"/>
              <a:t>Quantitative Results</a:t>
            </a:r>
          </a:p>
          <a:p>
            <a:pPr lvl="1"/>
            <a:r>
              <a:rPr lang="en-US" altLang="ko-KR" dirty="0"/>
              <a:t>GoPro test dataset (1111 images)</a:t>
            </a:r>
          </a:p>
        </p:txBody>
      </p:sp>
    </p:spTree>
    <p:extLst>
      <p:ext uri="{BB962C8B-B14F-4D97-AF65-F5344CB8AC3E}">
        <p14:creationId xmlns:p14="http://schemas.microsoft.com/office/powerpoint/2010/main" val="36306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9"/>
    </mc:Choice>
    <mc:Fallback xmlns="">
      <p:transition spd="slow" advTm="1595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epBlue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사용자 지정 1">
      <a:majorFont>
        <a:latin typeface="Tahoma"/>
        <a:ea typeface="HY중고딕"/>
        <a:cs typeface=""/>
      </a:majorFont>
      <a:minorFont>
        <a:latin typeface="Tahoma"/>
        <a:ea typeface="맑은 고딕"/>
        <a:cs typeface=""/>
      </a:minorFont>
    </a:fontScheme>
    <a:fmtScheme name="메트로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eepBlue" id="{3929ADA1-5D12-4465-9B34-42965FC5EFF1}" vid="{F72B5362-483D-4DC9-9B75-22BD92019E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DeepBlue</Template>
  <TotalTime>14414</TotalTime>
  <Words>1036</Words>
  <Application>Microsoft Office PowerPoint</Application>
  <PresentationFormat>와이드스크린</PresentationFormat>
  <Paragraphs>221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9" baseType="lpstr">
      <vt:lpstr>HY중고딕</vt:lpstr>
      <vt:lpstr>굴림</vt:lpstr>
      <vt:lpstr>맑은 고딕</vt:lpstr>
      <vt:lpstr>Cambria Math</vt:lpstr>
      <vt:lpstr>Edwardian Script ITC</vt:lpstr>
      <vt:lpstr>Lucida Calligraphy</vt:lpstr>
      <vt:lpstr>Segoe UI</vt:lpstr>
      <vt:lpstr>Segoe UI Semilight</vt:lpstr>
      <vt:lpstr>Tahoma</vt:lpstr>
      <vt:lpstr>Times New Roman</vt:lpstr>
      <vt:lpstr>Verdana</vt:lpstr>
      <vt:lpstr>Wingdings</vt:lpstr>
      <vt:lpstr>Wingdings 2</vt:lpstr>
      <vt:lpstr>Wingdings 3</vt:lpstr>
      <vt:lpstr>DeepBlue</vt:lpstr>
      <vt:lpstr>Deep Multi-scale  Convolutional Neural Network for Dynamic Scene Deblurring</vt:lpstr>
      <vt:lpstr>Introduction: Dynamic Scene Deblurring</vt:lpstr>
      <vt:lpstr>Conventional Deblurring Methods</vt:lpstr>
      <vt:lpstr>Issues in Image Deblurring</vt:lpstr>
      <vt:lpstr>Blur Dataset Generation</vt:lpstr>
      <vt:lpstr>Blur Dataset Generation</vt:lpstr>
      <vt:lpstr>Our Multi-scale CNN Architecture</vt:lpstr>
      <vt:lpstr>Loss</vt:lpstr>
      <vt:lpstr>Experimental Results</vt:lpstr>
      <vt:lpstr>Experimental Results</vt:lpstr>
      <vt:lpstr>PowerPoint 프레젠테이션</vt:lpstr>
      <vt:lpstr>PowerPoint 프레젠테이션</vt:lpstr>
      <vt:lpstr>Conclusion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Seungjun Nah</dc:creator>
  <cp:lastModifiedBy>Windows 사용자</cp:lastModifiedBy>
  <cp:revision>467</cp:revision>
  <dcterms:created xsi:type="dcterms:W3CDTF">2016-09-07T03:15:25Z</dcterms:created>
  <dcterms:modified xsi:type="dcterms:W3CDTF">2017-10-10T05:08:06Z</dcterms:modified>
</cp:coreProperties>
</file>